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6858000" cx="9144000"/>
  <p:notesSz cx="6858000" cy="9144000"/>
  <p:embeddedFontLst>
    <p:embeddedFont>
      <p:font typeface="Sue Ellen Francisco"/>
      <p:regular r:id="rId9"/>
    </p:embeddedFont>
    <p:embeddedFont>
      <p:font typeface="Macondo Swash Caps"/>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0" Type="http://schemas.openxmlformats.org/officeDocument/2006/relationships/font" Target="fonts/MacondoSwashCaps-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SueEllenFrancisc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3" name="Shape 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311708" y="992766"/>
            <a:ext cx="8520600" cy="27369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2" name="Shape 12"/>
          <p:cNvSpPr txBox="1"/>
          <p:nvPr>
            <p:ph idx="1" type="subTitle"/>
          </p:nvPr>
        </p:nvSpPr>
        <p:spPr>
          <a:xfrm>
            <a:off x="311700" y="3778833"/>
            <a:ext cx="8520600" cy="10569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3" name="Shape 1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474833"/>
            <a:ext cx="8520600" cy="26181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7" name="Shape 47"/>
          <p:cNvSpPr txBox="1"/>
          <p:nvPr>
            <p:ph idx="1" type="body"/>
          </p:nvPr>
        </p:nvSpPr>
        <p:spPr>
          <a:xfrm>
            <a:off x="311700" y="4202966"/>
            <a:ext cx="8520600" cy="17343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8" name="Shape 4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sp>
        <p:nvSpPr>
          <p:cNvPr id="15" name="Shape 15"/>
          <p:cNvSpPr txBox="1"/>
          <p:nvPr>
            <p:ph type="title"/>
          </p:nvPr>
        </p:nvSpPr>
        <p:spPr>
          <a:xfrm>
            <a:off x="311700" y="2867800"/>
            <a:ext cx="8520600" cy="11223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6" name="Shape 1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110625" y="0"/>
            <a:ext cx="8910600" cy="13275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614949"/>
            <a:ext cx="8520600" cy="4476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110625" y="0"/>
            <a:ext cx="8910600" cy="13275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110625" y="0"/>
            <a:ext cx="8910600" cy="13275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852800"/>
            <a:ext cx="2808000" cy="42393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3" name="Shape 33"/>
        <p:cNvGrpSpPr/>
        <p:nvPr/>
      </p:nvGrpSpPr>
      <p:grpSpPr>
        <a:xfrm>
          <a:off x="0" y="0"/>
          <a:ext cx="0" cy="0"/>
          <a:chOff x="0" y="0"/>
          <a:chExt cx="0" cy="0"/>
        </a:xfrm>
      </p:grpSpPr>
      <p:sp>
        <p:nvSpPr>
          <p:cNvPr id="34" name="Shape 34"/>
          <p:cNvSpPr txBox="1"/>
          <p:nvPr>
            <p:ph type="title"/>
          </p:nvPr>
        </p:nvSpPr>
        <p:spPr>
          <a:xfrm>
            <a:off x="490250" y="600200"/>
            <a:ext cx="6367800" cy="54543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5" name="Shape 3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66"/>
            <a:ext cx="4572000" cy="68580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8" name="Shape 38"/>
          <p:cNvSpPr txBox="1"/>
          <p:nvPr>
            <p:ph type="title"/>
          </p:nvPr>
        </p:nvSpPr>
        <p:spPr>
          <a:xfrm>
            <a:off x="265500" y="1644233"/>
            <a:ext cx="4045200" cy="19764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9" name="Shape 39"/>
          <p:cNvSpPr txBox="1"/>
          <p:nvPr>
            <p:ph idx="1" type="subTitle"/>
          </p:nvPr>
        </p:nvSpPr>
        <p:spPr>
          <a:xfrm>
            <a:off x="265500" y="3737433"/>
            <a:ext cx="4045200" cy="16467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0" name="Shape 40"/>
          <p:cNvSpPr txBox="1"/>
          <p:nvPr>
            <p:ph idx="2" type="body"/>
          </p:nvPr>
        </p:nvSpPr>
        <p:spPr>
          <a:xfrm>
            <a:off x="4939500" y="965433"/>
            <a:ext cx="3837000" cy="49269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1" name="Shape 4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1700" y="5640766"/>
            <a:ext cx="5998800" cy="8067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4" name="Shape 4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pic>
        <p:nvPicPr>
          <p:cNvPr id="6" name="Shape 6"/>
          <p:cNvPicPr preferRelativeResize="0"/>
          <p:nvPr/>
        </p:nvPicPr>
        <p:blipFill rotWithShape="1">
          <a:blip r:embed="rId1">
            <a:alphaModFix/>
          </a:blip>
          <a:srcRect b="0" l="0" r="0" t="11079"/>
          <a:stretch/>
        </p:blipFill>
        <p:spPr>
          <a:xfrm>
            <a:off x="0" y="0"/>
            <a:ext cx="9144000" cy="6857999"/>
          </a:xfrm>
          <a:prstGeom prst="rect">
            <a:avLst/>
          </a:prstGeom>
          <a:noFill/>
          <a:ln>
            <a:noFill/>
          </a:ln>
        </p:spPr>
      </p:pic>
      <p:sp>
        <p:nvSpPr>
          <p:cNvPr id="7" name="Shape 7"/>
          <p:cNvSpPr txBox="1"/>
          <p:nvPr>
            <p:ph type="title"/>
          </p:nvPr>
        </p:nvSpPr>
        <p:spPr>
          <a:xfrm>
            <a:off x="110625" y="0"/>
            <a:ext cx="8910600" cy="1327500"/>
          </a:xfrm>
          <a:prstGeom prst="rect">
            <a:avLst/>
          </a:prstGeom>
          <a:noFill/>
          <a:ln>
            <a:noFill/>
          </a:ln>
        </p:spPr>
        <p:txBody>
          <a:bodyPr anchorCtr="0" anchor="ctr" bIns="91425" lIns="91425" rIns="91425" tIns="91425"/>
          <a:lstStyle>
            <a:lvl1pPr lvl="0" algn="ctr">
              <a:spcBef>
                <a:spcPts val="0"/>
              </a:spcBef>
              <a:buClr>
                <a:schemeClr val="dk1"/>
              </a:buClr>
              <a:buSzPct val="100000"/>
              <a:buFont typeface="Macondo Swash Caps"/>
              <a:buNone/>
              <a:defRPr sz="6000">
                <a:solidFill>
                  <a:schemeClr val="dk1"/>
                </a:solidFill>
                <a:latin typeface="Macondo Swash Caps"/>
                <a:ea typeface="Macondo Swash Caps"/>
                <a:cs typeface="Macondo Swash Caps"/>
                <a:sym typeface="Macondo Swash Caps"/>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8" name="Shape 8"/>
          <p:cNvSpPr txBox="1"/>
          <p:nvPr>
            <p:ph idx="1" type="body"/>
          </p:nvPr>
        </p:nvSpPr>
        <p:spPr>
          <a:xfrm>
            <a:off x="311700" y="1614949"/>
            <a:ext cx="8520600" cy="4476900"/>
          </a:xfrm>
          <a:prstGeom prst="rect">
            <a:avLst/>
          </a:prstGeom>
          <a:noFill/>
          <a:ln>
            <a:noFill/>
          </a:ln>
        </p:spPr>
        <p:txBody>
          <a:bodyPr anchorCtr="0" anchor="t" bIns="91425" lIns="91425" rIns="91425" tIns="91425"/>
          <a:lstStyle>
            <a:lvl1pPr lvl="0">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1pPr>
            <a:lvl2pPr lvl="1">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2pPr>
            <a:lvl3pPr lvl="2">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3pPr>
            <a:lvl4pPr lvl="3">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4pPr>
            <a:lvl5pPr lvl="4">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5pPr>
            <a:lvl6pPr lvl="5">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6pPr>
            <a:lvl7pPr lvl="6">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7pPr>
            <a:lvl8pPr lvl="7">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8pPr>
            <a:lvl9pPr lvl="8">
              <a:lnSpc>
                <a:spcPct val="100000"/>
              </a:lnSpc>
              <a:spcBef>
                <a:spcPts val="0"/>
              </a:spcBef>
              <a:spcAft>
                <a:spcPts val="0"/>
              </a:spcAft>
              <a:buClr>
                <a:srgbClr val="FFFFFF"/>
              </a:buClr>
              <a:buSzPct val="100000"/>
              <a:buFont typeface="Sue Ellen Francisco"/>
              <a:defRPr sz="4800">
                <a:solidFill>
                  <a:srgbClr val="FFFFFF"/>
                </a:solidFill>
                <a:latin typeface="Sue Ellen Francisco"/>
                <a:ea typeface="Sue Ellen Francisco"/>
                <a:cs typeface="Sue Ellen Francisco"/>
                <a:sym typeface="Sue Ellen Francisco"/>
              </a:defRPr>
            </a:lvl9pPr>
          </a:lstStyle>
          <a:p/>
        </p:txBody>
      </p:sp>
      <p:sp>
        <p:nvSpPr>
          <p:cNvPr id="9" name="Shape 9"/>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hyperlink" Target="http://youtube.com/v/yGLCb9Z6y7w" TargetMode="External"/><Relationship Id="rId4"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311708" y="992766"/>
            <a:ext cx="8520600" cy="2736900"/>
          </a:xfrm>
          <a:prstGeom prst="rect">
            <a:avLst/>
          </a:prstGeom>
        </p:spPr>
        <p:txBody>
          <a:bodyPr anchorCtr="0" anchor="b" bIns="91425" lIns="91425" rIns="91425" tIns="91425">
            <a:noAutofit/>
          </a:bodyPr>
          <a:lstStyle/>
          <a:p>
            <a:pPr lvl="0">
              <a:spcBef>
                <a:spcPts val="0"/>
              </a:spcBef>
              <a:buNone/>
            </a:pPr>
            <a:r>
              <a:rPr lang="en" sz="6000">
                <a:solidFill>
                  <a:srgbClr val="FFFFFF"/>
                </a:solidFill>
              </a:rPr>
              <a:t>The First Millimeter: Healing the Earth</a:t>
            </a:r>
          </a:p>
        </p:txBody>
      </p:sp>
      <p:sp>
        <p:nvSpPr>
          <p:cNvPr id="56" name="Shape 56"/>
          <p:cNvSpPr txBox="1"/>
          <p:nvPr>
            <p:ph idx="1" type="subTitle"/>
          </p:nvPr>
        </p:nvSpPr>
        <p:spPr>
          <a:xfrm>
            <a:off x="311700" y="3778833"/>
            <a:ext cx="8520600" cy="1056900"/>
          </a:xfrm>
          <a:prstGeom prst="rect">
            <a:avLst/>
          </a:prstGeom>
        </p:spPr>
        <p:txBody>
          <a:bodyPr anchorCtr="0" anchor="t" bIns="91425" lIns="91425" rIns="91425" tIns="91425">
            <a:noAutofit/>
          </a:bodyPr>
          <a:lstStyle/>
          <a:p>
            <a:pPr lvl="0">
              <a:spcBef>
                <a:spcPts val="0"/>
              </a:spcBef>
              <a:buNone/>
            </a:pPr>
            <a:r>
              <a:rPr lang="en"/>
              <a:t>{Pollution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110625" y="0"/>
            <a:ext cx="8910600" cy="1327500"/>
          </a:xfrm>
          <a:prstGeom prst="rect">
            <a:avLst/>
          </a:prstGeom>
        </p:spPr>
        <p:txBody>
          <a:bodyPr anchorCtr="0" anchor="ctr" bIns="91425" lIns="91425" rIns="91425" tIns="91425">
            <a:noAutofit/>
          </a:bodyPr>
          <a:lstStyle/>
          <a:p>
            <a:pPr lvl="0">
              <a:spcBef>
                <a:spcPts val="0"/>
              </a:spcBef>
              <a:buNone/>
            </a:pPr>
            <a:r>
              <a:rPr lang="en"/>
              <a:t>Synopsis</a:t>
            </a:r>
          </a:p>
        </p:txBody>
      </p:sp>
      <p:sp>
        <p:nvSpPr>
          <p:cNvPr id="62" name="Shape 62"/>
          <p:cNvSpPr txBox="1"/>
          <p:nvPr>
            <p:ph idx="1" type="body"/>
          </p:nvPr>
        </p:nvSpPr>
        <p:spPr>
          <a:xfrm>
            <a:off x="311700" y="1614949"/>
            <a:ext cx="8520600" cy="4476900"/>
          </a:xfrm>
          <a:prstGeom prst="rect">
            <a:avLst/>
          </a:prstGeom>
        </p:spPr>
        <p:txBody>
          <a:bodyPr anchorCtr="0" anchor="t" bIns="91425" lIns="91425" rIns="91425" tIns="91425">
            <a:noAutofit/>
          </a:bodyPr>
          <a:lstStyle/>
          <a:p>
            <a:pPr lvl="0">
              <a:spcBef>
                <a:spcPts val="0"/>
              </a:spcBef>
              <a:buNone/>
            </a:pPr>
            <a:r>
              <a:rPr lang="en" sz="3600"/>
              <a:t>This PBS documentary is a mosaic of interviews with Holistic Management® practitioners combined with stunning footage of holistically managed landscapes in Africa, North America, and Australia. Innovative grazing management practitioners explain why the first millimeter of soil is critical to our collective future, and they share the practices they use to build healthy soils and vibrant communities.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110625" y="0"/>
            <a:ext cx="8910600" cy="1327500"/>
          </a:xfrm>
          <a:prstGeom prst="rect">
            <a:avLst/>
          </a:prstGeom>
        </p:spPr>
        <p:txBody>
          <a:bodyPr anchorCtr="0" anchor="ctr" bIns="91425" lIns="91425" rIns="91425" tIns="91425">
            <a:noAutofit/>
          </a:bodyPr>
          <a:lstStyle/>
          <a:p>
            <a:pPr lvl="0">
              <a:spcBef>
                <a:spcPts val="0"/>
              </a:spcBef>
              <a:buNone/>
            </a:pPr>
            <a:r>
              <a:rPr lang="en"/>
              <a:t>Questions</a:t>
            </a:r>
          </a:p>
        </p:txBody>
      </p:sp>
      <p:sp>
        <p:nvSpPr>
          <p:cNvPr id="68" name="Shape 68"/>
          <p:cNvSpPr txBox="1"/>
          <p:nvPr>
            <p:ph idx="1" type="body"/>
          </p:nvPr>
        </p:nvSpPr>
        <p:spPr>
          <a:xfrm>
            <a:off x="110700" y="1151075"/>
            <a:ext cx="8910600" cy="5525400"/>
          </a:xfrm>
          <a:prstGeom prst="rect">
            <a:avLst/>
          </a:prstGeom>
        </p:spPr>
        <p:txBody>
          <a:bodyPr anchorCtr="0" anchor="t" bIns="91425" lIns="91425" rIns="91425" tIns="91425">
            <a:noAutofit/>
          </a:bodyPr>
          <a:lstStyle/>
          <a:p>
            <a:pPr indent="-419100" lvl="0" marL="457200" rtl="0">
              <a:lnSpc>
                <a:spcPct val="100000"/>
              </a:lnSpc>
              <a:spcBef>
                <a:spcPts val="0"/>
              </a:spcBef>
              <a:buSzPct val="100000"/>
              <a:buAutoNum type="arabicPeriod"/>
            </a:pPr>
            <a:r>
              <a:rPr lang="en" sz="3000"/>
              <a:t>What is the biggest problem with soil?</a:t>
            </a:r>
          </a:p>
          <a:p>
            <a:pPr indent="-419100" lvl="0" marL="457200" rtl="0">
              <a:lnSpc>
                <a:spcPct val="100000"/>
              </a:lnSpc>
              <a:spcBef>
                <a:spcPts val="0"/>
              </a:spcBef>
              <a:buSzPct val="100000"/>
              <a:buAutoNum type="arabicPeriod"/>
            </a:pPr>
            <a:r>
              <a:rPr lang="en" sz="3000"/>
              <a:t>What is so important about soil?</a:t>
            </a:r>
          </a:p>
          <a:p>
            <a:pPr indent="-419100" lvl="0" marL="457200" rtl="0">
              <a:lnSpc>
                <a:spcPct val="100000"/>
              </a:lnSpc>
              <a:spcBef>
                <a:spcPts val="0"/>
              </a:spcBef>
              <a:buSzPct val="100000"/>
              <a:buAutoNum type="arabicPeriod"/>
            </a:pPr>
            <a:r>
              <a:rPr lang="en" sz="3000"/>
              <a:t>How long can it take for a cycle to complete in order to replenish soil that is used up with no nutrients left in it?</a:t>
            </a:r>
          </a:p>
          <a:p>
            <a:pPr indent="-419100" lvl="0" marL="457200" rtl="0">
              <a:lnSpc>
                <a:spcPct val="100000"/>
              </a:lnSpc>
              <a:spcBef>
                <a:spcPts val="0"/>
              </a:spcBef>
              <a:buSzPct val="100000"/>
              <a:buAutoNum type="arabicPeriod"/>
            </a:pPr>
            <a:r>
              <a:rPr lang="en" sz="3000"/>
              <a:t>What is the most important greenhouse gas that humans release?</a:t>
            </a:r>
          </a:p>
          <a:p>
            <a:pPr indent="-419100" lvl="0" marL="457200" rtl="0">
              <a:lnSpc>
                <a:spcPct val="100000"/>
              </a:lnSpc>
              <a:spcBef>
                <a:spcPts val="0"/>
              </a:spcBef>
              <a:buSzPct val="100000"/>
              <a:buAutoNum type="arabicPeriod"/>
            </a:pPr>
            <a:r>
              <a:rPr lang="en" sz="3000"/>
              <a:t>What happens when “we create national parks and make animals tame and static”?</a:t>
            </a:r>
          </a:p>
          <a:p>
            <a:pPr indent="-419100" lvl="0" marL="457200" rtl="0">
              <a:lnSpc>
                <a:spcPct val="100000"/>
              </a:lnSpc>
              <a:spcBef>
                <a:spcPts val="0"/>
              </a:spcBef>
              <a:buSzPct val="100000"/>
              <a:buAutoNum type="arabicPeriod"/>
            </a:pPr>
            <a:r>
              <a:rPr lang="en" sz="3000"/>
              <a:t>Why are ranchers and farmers concerned about climate change?</a:t>
            </a:r>
          </a:p>
          <a:p>
            <a:pPr indent="-419100" lvl="0" marL="457200" rtl="0">
              <a:lnSpc>
                <a:spcPct val="100000"/>
              </a:lnSpc>
              <a:spcBef>
                <a:spcPts val="0"/>
              </a:spcBef>
              <a:buSzPct val="100000"/>
              <a:buAutoNum type="arabicPeriod"/>
            </a:pPr>
            <a:r>
              <a:rPr lang="en" sz="3000"/>
              <a:t>What is one way the soil quality can be improved?</a:t>
            </a:r>
          </a:p>
          <a:p>
            <a:pPr indent="-419100" lvl="0" marL="457200" rtl="0">
              <a:lnSpc>
                <a:spcPct val="100000"/>
              </a:lnSpc>
              <a:spcBef>
                <a:spcPts val="0"/>
              </a:spcBef>
              <a:buSzPct val="100000"/>
              <a:buAutoNum type="arabicPeriod"/>
            </a:pPr>
            <a:r>
              <a:rPr lang="en" sz="3000"/>
              <a:t>Why do animals need to keep moving across the land?</a:t>
            </a:r>
          </a:p>
          <a:p>
            <a:pPr indent="-419100" lvl="0" marL="457200" rtl="0">
              <a:lnSpc>
                <a:spcPct val="100000"/>
              </a:lnSpc>
              <a:spcBef>
                <a:spcPts val="0"/>
              </a:spcBef>
              <a:buSzPct val="100000"/>
              <a:buAutoNum type="arabicPeriod"/>
            </a:pPr>
            <a:r>
              <a:rPr lang="en" sz="3000"/>
              <a:t>How do we build a healthy soil to build a water supply?</a:t>
            </a:r>
          </a:p>
          <a:p>
            <a:pPr indent="-419100" lvl="0" marL="457200" rtl="0">
              <a:lnSpc>
                <a:spcPct val="100000"/>
              </a:lnSpc>
              <a:spcBef>
                <a:spcPts val="0"/>
              </a:spcBef>
              <a:buSzPct val="100000"/>
              <a:buAutoNum type="arabicPeriod"/>
            </a:pPr>
            <a:r>
              <a:rPr lang="en" sz="3000"/>
              <a:t>Why is sustainability important and what can be done?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descr="This PBS documentary is a mosaic of interviews with Holistic Management® practitioners combined with stunning footage of holistically managed landscapes in Africa, North America, and Australia.  Innovative grazing management practitioners explain why the first millimeter of soil is critical to our collective future, and they share the practices they use to build healthy soils and vibrant communities." id="73" name="Shape 73" title="The First Millimeter: Healing the Earth">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