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27" r:id="rId22"/>
    <p:sldId id="334" r:id="rId23"/>
    <p:sldId id="328" r:id="rId24"/>
    <p:sldId id="335" r:id="rId25"/>
    <p:sldId id="329" r:id="rId26"/>
    <p:sldId id="336" r:id="rId27"/>
    <p:sldId id="330" r:id="rId28"/>
    <p:sldId id="337" r:id="rId29"/>
    <p:sldId id="389" r:id="rId30"/>
    <p:sldId id="390" r:id="rId31"/>
    <p:sldId id="331" r:id="rId32"/>
    <p:sldId id="338" r:id="rId33"/>
    <p:sldId id="332" r:id="rId34"/>
    <p:sldId id="339" r:id="rId35"/>
    <p:sldId id="333" r:id="rId36"/>
    <p:sldId id="388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2AA56-CB40-4FDA-BCC1-44F880E98745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5BF0-3DF5-4945-BE8E-8C8655EA8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046FAE-5D46-46FA-9877-C2E01F2B1DFF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B74B93-0914-4A67-B4AD-75591DE16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617B0-F4E8-4019-9588-4D06393A3BB2}" type="slidenum">
              <a:rPr lang="en-US"/>
              <a:pPr/>
              <a:t>15</a:t>
            </a:fld>
            <a:endParaRPr lang="en-US"/>
          </a:p>
        </p:txBody>
      </p:sp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F68A5296-831C-4727-BA60-1669C3F29B66}" type="slidenum">
              <a:rPr lang="en-US" sz="1200">
                <a:latin typeface="Calibri" pitchFamily="34" charset="0"/>
              </a:rPr>
              <a:pPr algn="r" eaLnBrk="1" hangingPunct="1"/>
              <a:t>15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7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BB0E3-1685-4050-BDBF-9FB5ADC959F2}" type="slidenum">
              <a:rPr lang="en-US"/>
              <a:pPr/>
              <a:t>16</a:t>
            </a:fld>
            <a:endParaRPr lang="en-US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2010B3D5-7A28-4ABB-9FBC-202186092BED}" type="slidenum">
              <a:rPr lang="en-US" sz="1200">
                <a:latin typeface="Calibri" pitchFamily="34" charset="0"/>
              </a:rPr>
              <a:pPr algn="r" eaLnBrk="1" hangingPunct="1"/>
              <a:t>16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6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2AFE3-948C-4562-9F59-4F9C863F9214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BB7DFB7F-8F1A-4756-8F8F-7AA0C299C303}" type="slidenum">
              <a:rPr lang="en-US" sz="1200">
                <a:latin typeface="Calibri" pitchFamily="34" charset="0"/>
              </a:rPr>
              <a:pPr algn="r" eaLnBrk="1" hangingPunct="1"/>
              <a:t>17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8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22566-5F86-476F-AD40-DD9C372B4BB1}" type="slidenum">
              <a:rPr lang="en-US"/>
              <a:pPr/>
              <a:t>18</a:t>
            </a:fld>
            <a:endParaRPr lang="en-US"/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99172EE1-9AEC-41D8-B1D6-65617C8FD88D}" type="slidenum">
              <a:rPr lang="en-US" sz="1200">
                <a:latin typeface="Calibri" pitchFamily="34" charset="0"/>
              </a:rPr>
              <a:pPr algn="r" eaLnBrk="1" hangingPunct="1"/>
              <a:t>18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1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06391-026B-4D9F-945E-6D2DCD1D1857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EAD8303D-55FA-41A2-A463-F83F36F3CD8E}" type="slidenum">
              <a:rPr lang="en-US" sz="1200">
                <a:latin typeface="Calibri" pitchFamily="34" charset="0"/>
              </a:rPr>
              <a:pPr algn="r" eaLnBrk="1" hangingPunct="1"/>
              <a:t>19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9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DD666-DD56-4813-85BB-3DE968550E6B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1" hangingPunct="1"/>
            <a:fld id="{496CF271-F93A-40B2-9E96-F933823A1967}" type="slidenum">
              <a:rPr lang="en-US" sz="1200">
                <a:latin typeface="Calibri" pitchFamily="34" charset="0"/>
              </a:rPr>
              <a:pPr algn="r" eaLnBrk="1" hangingPunct="1"/>
              <a:t>20</a:t>
            </a:fld>
            <a:endParaRPr 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7C15-6730-4C88-BF80-5BD59F29F89A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5EA5-5267-47D0-A899-CC02256C5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Species Interactions</a:t>
            </a:r>
            <a:endParaRPr lang="en-US" dirty="0"/>
          </a:p>
        </p:txBody>
      </p:sp>
      <p:pic>
        <p:nvPicPr>
          <p:cNvPr id="152578" name="Picture 2" descr="https://www.nceas.ucsb.edu/interactionweb/oct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8545"/>
            <a:ext cx="5629275" cy="421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68288" y="153252"/>
            <a:ext cx="8685212" cy="592022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dirty="0" smtClean="0"/>
              <a:t>Predation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00400" y="1143000"/>
            <a:ext cx="5943600" cy="4648200"/>
          </a:xfrm>
        </p:spPr>
        <p:txBody>
          <a:bodyPr anchor="t">
            <a:normAutofit fontScale="92500" lnSpcReduction="10000"/>
          </a:bodyPr>
          <a:lstStyle/>
          <a:p>
            <a:pPr marL="228600" indent="-228600"/>
            <a:r>
              <a:rPr lang="en-US" b="1" dirty="0" smtClean="0"/>
              <a:t>Predation</a:t>
            </a:r>
            <a:r>
              <a:rPr lang="en-US" dirty="0" smtClean="0"/>
              <a:t> </a:t>
            </a:r>
            <a:r>
              <a:rPr lang="en-US" dirty="0"/>
              <a:t>= process by which individuals of one species (</a:t>
            </a:r>
            <a:r>
              <a:rPr lang="en-US" b="1" dirty="0"/>
              <a:t>predators</a:t>
            </a:r>
            <a:r>
              <a:rPr lang="en-US" dirty="0"/>
              <a:t>) capture, kill, and consume individuals of another species (</a:t>
            </a:r>
            <a:r>
              <a:rPr lang="en-US" b="1" dirty="0"/>
              <a:t>prey</a:t>
            </a:r>
            <a:r>
              <a:rPr lang="en-US" dirty="0"/>
              <a:t>)</a:t>
            </a:r>
          </a:p>
          <a:p>
            <a:pPr marL="576263" lvl="1" indent="-292100"/>
            <a:r>
              <a:rPr lang="en-US" dirty="0" smtClean="0"/>
              <a:t>One of the primary organizing forces in a community</a:t>
            </a:r>
          </a:p>
          <a:p>
            <a:pPr marL="576263" lvl="1" indent="-292100"/>
            <a:r>
              <a:rPr lang="en-US" dirty="0" smtClean="0"/>
              <a:t>Interactions structure </a:t>
            </a:r>
            <a:r>
              <a:rPr lang="en-US" dirty="0"/>
              <a:t>food webs</a:t>
            </a:r>
          </a:p>
          <a:p>
            <a:pPr marL="576263" lvl="1" indent="-292100"/>
            <a:r>
              <a:rPr lang="en-US" dirty="0"/>
              <a:t>Influences community composition </a:t>
            </a:r>
            <a:r>
              <a:rPr lang="en-US" dirty="0" smtClean="0"/>
              <a:t>by determining relative abundance of </a:t>
            </a:r>
            <a:r>
              <a:rPr lang="en-US" dirty="0"/>
              <a:t>predators and prey</a:t>
            </a:r>
          </a:p>
        </p:txBody>
      </p:sp>
      <p:pic>
        <p:nvPicPr>
          <p:cNvPr id="17413" name="Picture 5" descr="0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048000" cy="21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/>
              <a:t>Effects of zebra mussels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788400" cy="4038600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Zebra mussels eat phytoplankton and zooplankton</a:t>
            </a:r>
          </a:p>
          <a:p>
            <a:pPr lvl="1"/>
            <a:r>
              <a:rPr lang="en-US" dirty="0"/>
              <a:t>Both populations decrease in lakes with zebra mussels</a:t>
            </a:r>
          </a:p>
          <a:p>
            <a:r>
              <a:rPr lang="en-US" dirty="0"/>
              <a:t>They don’t eat </a:t>
            </a:r>
            <a:r>
              <a:rPr lang="en-US" dirty="0" err="1"/>
              <a:t>cyanobacteria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 Population increases in lakes with zebra mussels</a:t>
            </a:r>
          </a:p>
          <a:p>
            <a:r>
              <a:rPr lang="en-US" dirty="0"/>
              <a:t> Zebra mussels are becoming prey for some North American predators:</a:t>
            </a:r>
          </a:p>
          <a:p>
            <a:pPr lvl="1"/>
            <a:r>
              <a:rPr lang="en-US" dirty="0"/>
              <a:t>Diving ducks, muskrats, crayfish, flounder, sturgeon, eels, carp, and freshwater 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Effects of predation on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600" y="3962400"/>
            <a:ext cx="8788400" cy="2698750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Predation can drive population dynamics (cyclic)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Increased </a:t>
            </a:r>
            <a:r>
              <a:rPr lang="en-US" sz="2400" dirty="0"/>
              <a:t>prey populations increases predators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Predators survive and reproduce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Increased predator populations decrease prey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Decreased prey population causes starvation of predators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Decreased predator populations increases prey </a:t>
            </a:r>
            <a:r>
              <a:rPr lang="en-US" sz="2400" dirty="0" smtClean="0"/>
              <a:t>populations</a:t>
            </a:r>
            <a:endParaRPr lang="en-US" sz="2400" dirty="0"/>
          </a:p>
        </p:txBody>
      </p:sp>
      <p:pic>
        <p:nvPicPr>
          <p:cNvPr id="19461" name="Picture 5" descr="06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5638800" cy="303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68288" y="228600"/>
            <a:ext cx="8685212" cy="121920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dirty="0"/>
              <a:t>Natural </a:t>
            </a:r>
            <a:r>
              <a:rPr lang="en-US" dirty="0" smtClean="0"/>
              <a:t>selection-evolutionary impacts of 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788400" cy="3429000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Natural selection leads to evolution of adaptations that make predators better hunters</a:t>
            </a:r>
          </a:p>
          <a:p>
            <a:r>
              <a:rPr lang="en-US" dirty="0"/>
              <a:t>Individuals who are better at catching prey:</a:t>
            </a:r>
          </a:p>
          <a:p>
            <a:pPr lvl="1"/>
            <a:r>
              <a:rPr lang="en-US" dirty="0"/>
              <a:t>Live longer, healthier lives </a:t>
            </a:r>
          </a:p>
          <a:p>
            <a:pPr lvl="1"/>
            <a:r>
              <a:rPr lang="en-US" dirty="0"/>
              <a:t>Take better care of offspring</a:t>
            </a:r>
          </a:p>
          <a:p>
            <a:r>
              <a:rPr lang="en-US" dirty="0"/>
              <a:t>Predation pressure: prey are at risk of immediate death</a:t>
            </a:r>
          </a:p>
          <a:p>
            <a:pPr lvl="1"/>
            <a:r>
              <a:rPr lang="en-US" dirty="0"/>
              <a:t>Prey develops elaborate defenses against being eaten</a:t>
            </a:r>
          </a:p>
          <a:p>
            <a:endParaRPr lang="en-US" sz="2400" dirty="0"/>
          </a:p>
          <a:p>
            <a:endParaRPr lang="en-US" sz="2600" dirty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 descr="06_0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888" y="1371600"/>
            <a:ext cx="3435350" cy="3733800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r>
              <a:rPr lang="en-US"/>
              <a:t>Organisms evolve defenses against being eaten</a:t>
            </a:r>
          </a:p>
        </p:txBody>
      </p:sp>
      <p:pic>
        <p:nvPicPr>
          <p:cNvPr id="102405" name="Picture 5" descr="06_0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1025" cy="2676525"/>
          </a:xfrm>
          <a:prstGeom prst="rect">
            <a:avLst/>
          </a:prstGeom>
          <a:noFill/>
        </p:spPr>
      </p:pic>
      <p:pic>
        <p:nvPicPr>
          <p:cNvPr id="102408" name="Picture 8" descr="06_0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352800"/>
            <a:ext cx="28733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 idx="4294967295"/>
          </p:nvPr>
        </p:nvSpPr>
        <p:spPr>
          <a:xfrm>
            <a:off x="268288" y="153252"/>
            <a:ext cx="8685212" cy="592022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dirty="0" smtClean="0"/>
              <a:t>Parasites exploit hosts</a:t>
            </a:r>
            <a:endParaRPr lang="en-US" dirty="0"/>
          </a:p>
        </p:txBody>
      </p:sp>
      <p:sp>
        <p:nvSpPr>
          <p:cNvPr id="68611" name="Content Placeholder 4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077200" cy="4271939"/>
          </a:xfrm>
        </p:spPr>
        <p:txBody>
          <a:bodyPr anchor="t">
            <a:normAutofit fontScale="92500" lnSpcReduction="10000"/>
          </a:bodyPr>
          <a:lstStyle/>
          <a:p>
            <a:r>
              <a:rPr lang="en-US" b="1" dirty="0"/>
              <a:t>Parasitism</a:t>
            </a:r>
            <a:r>
              <a:rPr lang="en-US" dirty="0"/>
              <a:t> = a relationship in which one organism (</a:t>
            </a:r>
            <a:r>
              <a:rPr lang="en-US" b="1" dirty="0"/>
              <a:t>parasite</a:t>
            </a:r>
            <a:r>
              <a:rPr lang="en-US" dirty="0"/>
              <a:t>) depends on another (</a:t>
            </a:r>
            <a:r>
              <a:rPr lang="en-US" b="1" dirty="0"/>
              <a:t>host</a:t>
            </a:r>
            <a:r>
              <a:rPr lang="en-US" dirty="0"/>
              <a:t>) for nourishment or other </a:t>
            </a:r>
            <a:r>
              <a:rPr lang="en-US" dirty="0" smtClean="0"/>
              <a:t>benefit while harming the host</a:t>
            </a:r>
            <a:endParaRPr lang="en-US" dirty="0"/>
          </a:p>
          <a:p>
            <a:r>
              <a:rPr lang="en-US" dirty="0"/>
              <a:t>Some species live within the host</a:t>
            </a:r>
          </a:p>
          <a:p>
            <a:pPr lvl="1"/>
            <a:r>
              <a:rPr lang="en-US" dirty="0" smtClean="0"/>
              <a:t>Disease pathogens, tapeworms, insects (parasitoids)</a:t>
            </a:r>
            <a:endParaRPr lang="en-US" dirty="0"/>
          </a:p>
          <a:p>
            <a:r>
              <a:rPr lang="en-US" dirty="0"/>
              <a:t>Others </a:t>
            </a:r>
            <a:r>
              <a:rPr lang="en-US" dirty="0" smtClean="0"/>
              <a:t>live on, are free-living, or have </a:t>
            </a:r>
            <a:r>
              <a:rPr lang="en-US" dirty="0"/>
              <a:t>infrequent contact with their hosts</a:t>
            </a:r>
          </a:p>
          <a:p>
            <a:pPr lvl="1"/>
            <a:r>
              <a:rPr lang="en-US" dirty="0"/>
              <a:t>Ticks, sea lampreys</a:t>
            </a:r>
          </a:p>
        </p:txBody>
      </p:sp>
      <p:pic>
        <p:nvPicPr>
          <p:cNvPr id="68613" name="Picture 5" descr="06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70425"/>
            <a:ext cx="3124200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Coevolution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8788400" cy="3668697"/>
          </a:xfrm>
        </p:spPr>
        <p:txBody>
          <a:bodyPr anchor="t"/>
          <a:lstStyle/>
          <a:p>
            <a:r>
              <a:rPr lang="en-US" b="1" dirty="0" err="1"/>
              <a:t>Coevolution</a:t>
            </a:r>
            <a:r>
              <a:rPr lang="en-US" dirty="0"/>
              <a:t> = hosts and parasites become locked in a duel of escalating adaptations</a:t>
            </a:r>
          </a:p>
          <a:p>
            <a:pPr lvl="1"/>
            <a:r>
              <a:rPr lang="en-US" dirty="0"/>
              <a:t>Has been called an  “evolutionary arms race” </a:t>
            </a:r>
          </a:p>
          <a:p>
            <a:pPr lvl="1"/>
            <a:r>
              <a:rPr lang="en-US" dirty="0"/>
              <a:t>Each evolves new responses to the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“The Red Queen” hypothesis</a:t>
            </a:r>
            <a:endParaRPr lang="en-US" dirty="0"/>
          </a:p>
          <a:p>
            <a:pPr lvl="1"/>
            <a:r>
              <a:rPr lang="en-US" dirty="0"/>
              <a:t>It may not be beneficial to the parasite to kill its host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Herbivory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5562600" cy="5346700"/>
          </a:xfrm>
        </p:spPr>
        <p:txBody>
          <a:bodyPr anchor="t">
            <a:normAutofit fontScale="92500" lnSpcReduction="10000"/>
          </a:bodyPr>
          <a:lstStyle/>
          <a:p>
            <a:r>
              <a:rPr lang="en-US"/>
              <a:t>Exploitation in which animals feed on the tissues of plants</a:t>
            </a:r>
          </a:p>
          <a:p>
            <a:pPr lvl="1"/>
            <a:r>
              <a:rPr lang="en-US"/>
              <a:t>Widely seen in insects</a:t>
            </a:r>
          </a:p>
          <a:p>
            <a:pPr lvl="1"/>
            <a:r>
              <a:rPr lang="en-US"/>
              <a:t>May not kill the plant, but affects its growth and survival</a:t>
            </a:r>
          </a:p>
          <a:p>
            <a:r>
              <a:rPr lang="en-US"/>
              <a:t>Defenses against herbivory include</a:t>
            </a:r>
          </a:p>
          <a:p>
            <a:pPr lvl="1"/>
            <a:r>
              <a:rPr lang="en-US"/>
              <a:t>Chemicals: toxic or distasteful parts</a:t>
            </a:r>
          </a:p>
          <a:p>
            <a:pPr lvl="1"/>
            <a:r>
              <a:rPr lang="en-US"/>
              <a:t>Physical: thorns, spines, or irritating hairs</a:t>
            </a:r>
          </a:p>
          <a:p>
            <a:pPr lvl="1"/>
            <a:r>
              <a:rPr lang="en-US"/>
              <a:t>Other animals: protect the plant</a:t>
            </a:r>
          </a:p>
        </p:txBody>
      </p:sp>
      <p:pic>
        <p:nvPicPr>
          <p:cNvPr id="73733" name="Picture 5" descr="06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1905000"/>
            <a:ext cx="287337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Mutualism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192088" y="2247900"/>
            <a:ext cx="8788400" cy="4616648"/>
          </a:xfrm>
        </p:spPr>
        <p:txBody>
          <a:bodyPr anchor="t">
            <a:normAutofit/>
          </a:bodyPr>
          <a:lstStyle/>
          <a:p>
            <a:r>
              <a:rPr lang="en-US" dirty="0"/>
              <a:t>Two or more species benefit from their interactions</a:t>
            </a:r>
          </a:p>
          <a:p>
            <a:pPr lvl="1"/>
            <a:r>
              <a:rPr lang="en-US" dirty="0" smtClean="0"/>
              <a:t>Microbes </a:t>
            </a:r>
            <a:r>
              <a:rPr lang="en-US" dirty="0"/>
              <a:t>within digestive </a:t>
            </a:r>
            <a:r>
              <a:rPr lang="en-US" dirty="0" smtClean="0"/>
              <a:t>tracts, ex:  termite</a:t>
            </a:r>
            <a:endParaRPr lang="en-US" dirty="0" smtClean="0"/>
          </a:p>
          <a:p>
            <a:pPr lvl="1"/>
            <a:r>
              <a:rPr lang="en-US" b="1" dirty="0" smtClean="0"/>
              <a:t>Pollination</a:t>
            </a:r>
            <a:r>
              <a:rPr lang="en-US" dirty="0" smtClean="0"/>
              <a:t> </a:t>
            </a:r>
            <a:r>
              <a:rPr lang="en-US" dirty="0"/>
              <a:t>= bees, bats, birds and others transfer pollen from one flower to another, fertilizing its eggs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Pollination</a:t>
            </a:r>
          </a:p>
        </p:txBody>
      </p:sp>
      <p:pic>
        <p:nvPicPr>
          <p:cNvPr id="81924" name="Picture 4" descr="06_0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114800"/>
            <a:ext cx="4078287" cy="2039937"/>
          </a:xfrm>
          <a:noFill/>
          <a:ln/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28600" y="1447800"/>
            <a:ext cx="8556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dirty="0"/>
              <a:t>In exchange for the plant nectar, the animals pollinate plants, which allows them to </a:t>
            </a:r>
            <a:r>
              <a:rPr lang="en-US" dirty="0" smtClean="0"/>
              <a:t>reproduce</a:t>
            </a:r>
          </a:p>
          <a:p>
            <a:pPr eaLnBrk="1" hangingPunct="1"/>
            <a:r>
              <a:rPr lang="en-US" dirty="0" smtClean="0"/>
              <a:t>	- bees pollinate 73% of our crops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28600" y="147159"/>
            <a:ext cx="8685213" cy="1175706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sz="3600" dirty="0"/>
              <a:t>Case Study: Black </a:t>
            </a:r>
            <a:r>
              <a:rPr lang="en-US" sz="3600" dirty="0" smtClean="0"/>
              <a:t>&amp; white </a:t>
            </a:r>
            <a:r>
              <a:rPr lang="en-US" sz="3600" dirty="0"/>
              <a:t>and spread all over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5257800" cy="4635115"/>
          </a:xfrm>
        </p:spPr>
        <p:txBody>
          <a:bodyPr anchor="t"/>
          <a:lstStyle/>
          <a:p>
            <a:r>
              <a:rPr lang="en-US" sz="2400" dirty="0"/>
              <a:t>Small, black and white shellfish</a:t>
            </a:r>
          </a:p>
          <a:p>
            <a:r>
              <a:rPr lang="en-US" sz="2400" dirty="0"/>
              <a:t>Introduced to Lake St. Clair, Canada, in 1988, in discharged ballast water</a:t>
            </a:r>
          </a:p>
          <a:p>
            <a:r>
              <a:rPr lang="en-US" sz="2400" dirty="0"/>
              <a:t>Within 2 years, the zebra mussels invaded all 5 Great Lakes</a:t>
            </a:r>
          </a:p>
          <a:p>
            <a:r>
              <a:rPr lang="en-US" sz="2400" dirty="0"/>
              <a:t>Populations grew exponentially </a:t>
            </a:r>
          </a:p>
          <a:p>
            <a:pPr lvl="1"/>
            <a:r>
              <a:rPr lang="en-US" sz="2400" dirty="0"/>
              <a:t>No natural predators, competitors, or parasites</a:t>
            </a:r>
          </a:p>
          <a:p>
            <a:r>
              <a:rPr lang="en-US" sz="2400" dirty="0"/>
              <a:t>Hundreds of millions of dollars of damage to </a:t>
            </a:r>
            <a:r>
              <a:rPr lang="en-US" sz="2400" dirty="0" smtClean="0"/>
              <a:t>property</a:t>
            </a:r>
          </a:p>
          <a:p>
            <a:r>
              <a:rPr lang="en-US" sz="2400" dirty="0" smtClean="0"/>
              <a:t>Deplete phytoplankton populations</a:t>
            </a:r>
            <a:endParaRPr lang="en-US" sz="2400" dirty="0"/>
          </a:p>
        </p:txBody>
      </p:sp>
      <p:pic>
        <p:nvPicPr>
          <p:cNvPr id="4101" name="Picture 5" descr="06_00-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143000"/>
            <a:ext cx="3486150" cy="3290888"/>
          </a:xfrm>
          <a:prstGeom prst="rect">
            <a:avLst/>
          </a:prstGeom>
          <a:noFill/>
        </p:spPr>
      </p:pic>
      <p:pic>
        <p:nvPicPr>
          <p:cNvPr id="4103" name="Picture 7" descr="06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3048000" cy="207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sz="3200" dirty="0"/>
              <a:t>Relationships with no effect on one member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4294967295"/>
          </p:nvPr>
        </p:nvSpPr>
        <p:spPr>
          <a:xfrm>
            <a:off x="466381" y="1493838"/>
            <a:ext cx="8788400" cy="4791075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Commensalism</a:t>
            </a:r>
            <a:r>
              <a:rPr lang="en-US" dirty="0" smtClean="0"/>
              <a:t> </a:t>
            </a:r>
            <a:r>
              <a:rPr lang="en-US" dirty="0"/>
              <a:t>= a relationship in which one organism benefits, while the other remains </a:t>
            </a:r>
            <a:r>
              <a:rPr lang="en-US" dirty="0" smtClean="0"/>
              <a:t>unaffected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Facilitation</a:t>
            </a:r>
            <a:r>
              <a:rPr lang="en-US" dirty="0"/>
              <a:t> = plants that create shade and leaf litter </a:t>
            </a:r>
            <a:r>
              <a:rPr lang="en-US" dirty="0" smtClean="0"/>
              <a:t>allow </a:t>
            </a:r>
            <a:r>
              <a:rPr lang="en-US" dirty="0"/>
              <a:t>seedlings to </a:t>
            </a:r>
            <a:r>
              <a:rPr lang="en-US" dirty="0" smtClean="0"/>
              <a:t>grow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latin typeface="+mj-lt"/>
              </a:rPr>
              <a:t>Example</a:t>
            </a:r>
            <a:r>
              <a:rPr lang="en-US" altLang="en-US" dirty="0">
                <a:solidFill>
                  <a:srgbClr val="000000"/>
                </a:solidFill>
                <a:latin typeface="+mj-lt"/>
              </a:rPr>
              <a:t>: A hermit crab taking up residence in an empty seashell. </a:t>
            </a: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 </a:t>
            </a:r>
            <a:endParaRPr lang="en-US" altLang="en-US" sz="2000" dirty="0" smtClean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altLang="en-US" sz="2800" dirty="0" smtClean="0">
                <a:solidFill>
                  <a:srgbClr val="000000"/>
                </a:solidFill>
                <a:latin typeface="+mj-lt"/>
              </a:rPr>
              <a:t>Example</a:t>
            </a:r>
            <a:r>
              <a:rPr lang="en-US" altLang="en-US" sz="2800" dirty="0">
                <a:solidFill>
                  <a:srgbClr val="000000"/>
                </a:solidFill>
                <a:latin typeface="+mj-lt"/>
              </a:rPr>
              <a:t>: A spider building a web on a tree.   </a:t>
            </a:r>
            <a:r>
              <a:rPr lang="en-US" altLang="en-US" sz="1200" dirty="0">
                <a:solidFill>
                  <a:srgbClr val="000000"/>
                </a:solidFill>
                <a:latin typeface="Open Sans"/>
              </a:rPr>
              <a:t/>
            </a:r>
            <a:br>
              <a:rPr lang="en-US" altLang="en-US" sz="1200" dirty="0">
                <a:solidFill>
                  <a:srgbClr val="000000"/>
                </a:solidFill>
                <a:latin typeface="Open Sans"/>
              </a:rPr>
            </a:br>
            <a:endParaRPr lang="en-US" altLang="en-US" sz="18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03385" y="401638"/>
            <a:ext cx="6858000" cy="11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/>
              <a:t>Parasitism</a:t>
            </a:r>
            <a:endParaRPr lang="en-US" sz="8800" dirty="0"/>
          </a:p>
        </p:txBody>
      </p:sp>
      <p:pic>
        <p:nvPicPr>
          <p:cNvPr id="2050" name="Picture 2" descr="http://upload.wikimedia.org/wikipedia/commons/0/03/Euplectrus_sp._-_lifecycle_B_-_04_-_larvae_on_a_Noctuidae_caterpillar_%282010-05-0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72" y="1552755"/>
            <a:ext cx="60674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pic>
        <p:nvPicPr>
          <p:cNvPr id="4" name="Content Placeholder 3" descr="6.14.2007_SmithPointCountyPark_DeerEarTick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0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03385" y="401638"/>
            <a:ext cx="6858000" cy="11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/>
              <a:t>Interspecific Competition</a:t>
            </a:r>
            <a:endParaRPr lang="en-US" sz="8800" dirty="0"/>
          </a:p>
        </p:txBody>
      </p:sp>
      <p:pic>
        <p:nvPicPr>
          <p:cNvPr id="3076" name="Picture 4" descr="http://hyenas.zoology.msu.edu/uploads/images/crocuta/LionHyenaFight_2008_BrittanyGun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36" y="1966822"/>
            <a:ext cx="7264097" cy="2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Interspecific Competition</a:t>
            </a:r>
            <a:endParaRPr lang="en-US" dirty="0"/>
          </a:p>
        </p:txBody>
      </p:sp>
      <p:pic>
        <p:nvPicPr>
          <p:cNvPr id="41986" name="Picture 2" descr="https://www.superteachertools.net/jeopardyx/uploads/20141103/233-580x5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524500" cy="495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2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03385" y="401638"/>
            <a:ext cx="6858000" cy="11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/>
              <a:t>Intraspecific Competition</a:t>
            </a:r>
            <a:endParaRPr lang="en-US" sz="8800" dirty="0"/>
          </a:p>
        </p:txBody>
      </p:sp>
      <p:pic>
        <p:nvPicPr>
          <p:cNvPr id="4098" name="Picture 2" descr="http://clasfaculty.ucdenver.edu/callen/1202/Landscapes/Biogeog/IntraspeciesCompet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46" y="1552755"/>
            <a:ext cx="5952077" cy="44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Intraspecific Competition</a:t>
            </a:r>
            <a:endParaRPr lang="en-US" dirty="0"/>
          </a:p>
        </p:txBody>
      </p:sp>
      <p:pic>
        <p:nvPicPr>
          <p:cNvPr id="40962" name="Picture 2" descr="https://www.superteachertools.net/jeopardyx/uploads/20141104/article-0-1A28104E000005DC-410_634x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620000" cy="459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9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03385" y="401638"/>
            <a:ext cx="6858000" cy="11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/>
              <a:t>Predation</a:t>
            </a:r>
            <a:endParaRPr lang="en-US" sz="8800" dirty="0"/>
          </a:p>
        </p:txBody>
      </p:sp>
      <p:pic>
        <p:nvPicPr>
          <p:cNvPr id="7170" name="Picture 2" descr="http://upload.wikimedia.org/wikipedia/commons/c/cd/Leopard_kill_-_KNP_-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22" y="1552755"/>
            <a:ext cx="58769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pic>
        <p:nvPicPr>
          <p:cNvPr id="4" name="Content Placeholder 3" descr="seagull-fish-shell-beachjpg-5be930eb460790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b="8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54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Herbivory</a:t>
            </a:r>
            <a:endParaRPr lang="en-US" dirty="0"/>
          </a:p>
        </p:txBody>
      </p:sp>
      <p:pic>
        <p:nvPicPr>
          <p:cNvPr id="171010" name="Picture 2" descr="https://aobblog.com/wp-content/uploads/2016/03/herbiv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77" y="1524000"/>
            <a:ext cx="8296902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4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Species interactions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228600" y="838200"/>
            <a:ext cx="8915400" cy="4789003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Species interactions are the backbone of communities </a:t>
            </a:r>
            <a:endParaRPr lang="en-US" dirty="0" smtClean="0"/>
          </a:p>
          <a:p>
            <a:r>
              <a:rPr lang="en-US" b="1" dirty="0" smtClean="0"/>
              <a:t>Symbiosis:  </a:t>
            </a:r>
            <a:r>
              <a:rPr lang="en-US" dirty="0"/>
              <a:t>a close relationship between two organisms from different species. It is sometimes, but not always, beneficial to both </a:t>
            </a:r>
            <a:r>
              <a:rPr lang="en-US" dirty="0" smtClean="0"/>
              <a:t>organisms.</a:t>
            </a:r>
            <a:endParaRPr lang="en-US" b="1" dirty="0"/>
          </a:p>
          <a:p>
            <a:r>
              <a:rPr lang="en-US" dirty="0"/>
              <a:t>Most important categories</a:t>
            </a:r>
          </a:p>
          <a:p>
            <a:pPr lvl="1"/>
            <a:r>
              <a:rPr lang="en-US" b="1" dirty="0"/>
              <a:t>Competition</a:t>
            </a:r>
            <a:r>
              <a:rPr lang="en-US" dirty="0"/>
              <a:t> = both species are </a:t>
            </a:r>
            <a:r>
              <a:rPr lang="en-US" dirty="0" smtClean="0"/>
              <a:t>harmed</a:t>
            </a:r>
          </a:p>
          <a:p>
            <a:pPr lvl="1"/>
            <a:r>
              <a:rPr lang="en-US" b="1" dirty="0" smtClean="0"/>
              <a:t>Predation</a:t>
            </a:r>
            <a:r>
              <a:rPr lang="en-US" b="1" dirty="0"/>
              <a:t>, parasitism,</a:t>
            </a:r>
            <a:r>
              <a:rPr lang="en-US" dirty="0"/>
              <a:t> and </a:t>
            </a:r>
            <a:r>
              <a:rPr lang="en-US" b="1" dirty="0"/>
              <a:t>herbivory</a:t>
            </a:r>
            <a:r>
              <a:rPr lang="en-US" dirty="0"/>
              <a:t> = one species benefits and the other is </a:t>
            </a:r>
            <a:r>
              <a:rPr lang="en-US" dirty="0" smtClean="0"/>
              <a:t>harmed</a:t>
            </a:r>
          </a:p>
          <a:p>
            <a:pPr lvl="1"/>
            <a:r>
              <a:rPr lang="en-US" b="1" dirty="0" smtClean="0"/>
              <a:t>Commensalism</a:t>
            </a:r>
            <a:r>
              <a:rPr lang="en-US" dirty="0" smtClean="0"/>
              <a:t> = one species benefits , one unaffected</a:t>
            </a:r>
            <a:endParaRPr lang="en-US" dirty="0"/>
          </a:p>
          <a:p>
            <a:pPr lvl="1"/>
            <a:r>
              <a:rPr lang="en-US" b="1" dirty="0"/>
              <a:t>Mutualism</a:t>
            </a:r>
            <a:r>
              <a:rPr lang="en-US" dirty="0"/>
              <a:t> = both species </a:t>
            </a:r>
            <a:r>
              <a:rPr lang="en-US" dirty="0" smtClean="0"/>
              <a:t>benefit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Herbivory</a:t>
            </a:r>
            <a:endParaRPr lang="en-US" dirty="0"/>
          </a:p>
        </p:txBody>
      </p:sp>
      <p:pic>
        <p:nvPicPr>
          <p:cNvPr id="172034" name="Picture 2" descr="http://media.education.nationalgeographic.com:8080/assets/photos/000/277/27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04563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43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03385" y="401638"/>
            <a:ext cx="6858000" cy="11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/>
              <a:t>Mimicry</a:t>
            </a:r>
            <a:endParaRPr lang="en-US" sz="8800" dirty="0"/>
          </a:p>
        </p:txBody>
      </p:sp>
      <p:pic>
        <p:nvPicPr>
          <p:cNvPr id="5122" name="Picture 2" descr="http://sportsmancreek.org/wordpress/wp-content/uploads/2010/02/Tooth-Banded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85" y="1552755"/>
            <a:ext cx="67056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pic>
        <p:nvPicPr>
          <p:cNvPr id="4" name="Content Placeholder 3" descr="h99910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b="10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512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03385" y="401638"/>
            <a:ext cx="6858000" cy="1151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dirty="0" smtClean="0"/>
              <a:t>Commensalism</a:t>
            </a:r>
            <a:endParaRPr lang="en-US" sz="8800" dirty="0"/>
          </a:p>
        </p:txBody>
      </p:sp>
      <p:pic>
        <p:nvPicPr>
          <p:cNvPr id="6146" name="Picture 2" descr="http://upload.wikimedia.org/wikipedia/commons/3/32/Carcharhinus_longimanu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98" y="1552755"/>
            <a:ext cx="6413374" cy="427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</a:t>
            </a:r>
            <a:r>
              <a:rPr lang="en-US" dirty="0"/>
              <a:t>m</a:t>
            </a:r>
          </a:p>
        </p:txBody>
      </p:sp>
      <p:pic>
        <p:nvPicPr>
          <p:cNvPr id="4" name="Content Placeholder 3" descr="TvyamNb-BivtNwcoxtkc5xGBuGkIMh_nj4UJHQKuor8GfbPtMlMcv8QSbLcCw_EVtxiviXKeNoAnaw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9" b="173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573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pic>
        <p:nvPicPr>
          <p:cNvPr id="4" name="Content Placeholder 3" descr="European_honey_bee_extracts_necta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0" b="17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90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pic>
        <p:nvPicPr>
          <p:cNvPr id="169986" name="Picture 2" descr="https://s-media-cache-ak0.pinimg.com/736x/dd/52/f9/dd52f91d06ba64b904ade95d599514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657725" cy="465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0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68288" y="5238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Competition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229600" cy="5638800"/>
          </a:xfrm>
        </p:spPr>
        <p:txBody>
          <a:bodyPr anchor="t">
            <a:noAutofit/>
          </a:bodyPr>
          <a:lstStyle/>
          <a:p>
            <a:r>
              <a:rPr lang="en-US" sz="2400" b="1" dirty="0"/>
              <a:t>Competition</a:t>
            </a:r>
            <a:r>
              <a:rPr lang="en-US" sz="2400" dirty="0"/>
              <a:t> = relationship where multiple organisms seek the same limited resources they need to survive:</a:t>
            </a:r>
          </a:p>
          <a:p>
            <a:pPr lvl="1"/>
            <a:r>
              <a:rPr lang="en-US" sz="2400" dirty="0"/>
              <a:t>Food 	- Water</a:t>
            </a:r>
          </a:p>
          <a:p>
            <a:pPr lvl="1"/>
            <a:r>
              <a:rPr lang="en-US" sz="2400" dirty="0"/>
              <a:t>Space 	- Shelter</a:t>
            </a:r>
          </a:p>
          <a:p>
            <a:pPr lvl="1"/>
            <a:r>
              <a:rPr lang="en-US" sz="2400" dirty="0"/>
              <a:t>Mates 	- Sunlight</a:t>
            </a:r>
          </a:p>
          <a:p>
            <a:r>
              <a:rPr lang="en-US" sz="2400" b="1" dirty="0" err="1"/>
              <a:t>Intraspecific</a:t>
            </a:r>
            <a:r>
              <a:rPr lang="en-US" sz="2400" b="1" dirty="0"/>
              <a:t> competition</a:t>
            </a:r>
            <a:r>
              <a:rPr lang="en-US" sz="2400" dirty="0"/>
              <a:t> = between members of the same species</a:t>
            </a:r>
          </a:p>
          <a:p>
            <a:pPr lvl="1"/>
            <a:r>
              <a:rPr lang="en-US" sz="2400" dirty="0"/>
              <a:t>High population density = increased competition</a:t>
            </a:r>
          </a:p>
          <a:p>
            <a:r>
              <a:rPr lang="en-US" sz="2400" b="1" dirty="0" err="1"/>
              <a:t>Interspecific</a:t>
            </a:r>
            <a:r>
              <a:rPr lang="en-US" sz="2400" b="1" dirty="0"/>
              <a:t> competition</a:t>
            </a:r>
            <a:r>
              <a:rPr lang="en-US" sz="2400" dirty="0"/>
              <a:t> = </a:t>
            </a:r>
            <a:r>
              <a:rPr lang="en-US" sz="2400" dirty="0" smtClean="0"/>
              <a:t>among members </a:t>
            </a:r>
            <a:r>
              <a:rPr lang="en-US" sz="2400" dirty="0"/>
              <a:t>of 2 or more species</a:t>
            </a:r>
          </a:p>
          <a:p>
            <a:pPr lvl="1"/>
            <a:r>
              <a:rPr lang="en-US" sz="2400" dirty="0"/>
              <a:t>Leads to competitive exclusion or species coexistence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/>
              <a:t>Results of </a:t>
            </a:r>
            <a:r>
              <a:rPr lang="en-US" dirty="0" err="1"/>
              <a:t>interspecific</a:t>
            </a:r>
            <a:r>
              <a:rPr lang="en-US" dirty="0"/>
              <a:t>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8788400" cy="510540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Competitive exclusion</a:t>
            </a:r>
            <a:r>
              <a:rPr lang="en-US" sz="3200" dirty="0"/>
              <a:t> = one species completely excludes another species from using the resource</a:t>
            </a:r>
          </a:p>
          <a:p>
            <a:r>
              <a:rPr lang="en-US" sz="3200" b="1" dirty="0"/>
              <a:t>Species coexistence</a:t>
            </a:r>
            <a:r>
              <a:rPr lang="en-US" sz="3200" dirty="0"/>
              <a:t> = neither species fully excludes the other from resources, so both live side by side</a:t>
            </a:r>
          </a:p>
          <a:p>
            <a:pPr lvl="1"/>
            <a:r>
              <a:rPr lang="en-US" sz="3200" dirty="0"/>
              <a:t>This produces a stable point of equilibrium, with stable population sizes</a:t>
            </a:r>
          </a:p>
          <a:p>
            <a:pPr lvl="1"/>
            <a:r>
              <a:rPr lang="en-US" sz="3200" dirty="0"/>
              <a:t>Species </a:t>
            </a:r>
            <a:r>
              <a:rPr lang="en-US" sz="3200" dirty="0" smtClean="0"/>
              <a:t>adjust (change behavior) </a:t>
            </a:r>
            <a:r>
              <a:rPr lang="en-US" sz="3200" dirty="0"/>
              <a:t>to minimize competition by using only a part of the available resource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68288" y="714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Niche: an individual’s ecological role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2376035"/>
          </a:xfrm>
        </p:spPr>
        <p:txBody>
          <a:bodyPr anchor="t">
            <a:normAutofit fontScale="92500" lnSpcReduction="10000"/>
          </a:bodyPr>
          <a:lstStyle/>
          <a:p>
            <a:r>
              <a:rPr lang="en-US" b="1" dirty="0"/>
              <a:t>Fundamental niche</a:t>
            </a:r>
            <a:r>
              <a:rPr lang="en-US" dirty="0"/>
              <a:t> = when an individual fulfills its entire role by using all the available resources</a:t>
            </a:r>
          </a:p>
          <a:p>
            <a:r>
              <a:rPr lang="en-US" b="1" dirty="0"/>
              <a:t>Realized niche</a:t>
            </a:r>
            <a:r>
              <a:rPr lang="en-US" dirty="0"/>
              <a:t> = the portion of the fundamental niche that is actually </a:t>
            </a:r>
            <a:r>
              <a:rPr lang="en-US" dirty="0" smtClean="0"/>
              <a:t>filled or realized</a:t>
            </a:r>
            <a:endParaRPr lang="en-US" dirty="0"/>
          </a:p>
          <a:p>
            <a:pPr lvl="1"/>
            <a:r>
              <a:rPr lang="en-US" dirty="0"/>
              <a:t>Due to competition or other species’ </a:t>
            </a:r>
            <a:r>
              <a:rPr lang="en-US" dirty="0" smtClean="0"/>
              <a:t>interactions</a:t>
            </a:r>
            <a:endParaRPr lang="en-US" dirty="0"/>
          </a:p>
        </p:txBody>
      </p:sp>
      <p:pic>
        <p:nvPicPr>
          <p:cNvPr id="14341" name="Picture 5" descr="06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48063"/>
            <a:ext cx="6172200" cy="2700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Resource partitioning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4800600" cy="4832350"/>
          </a:xfrm>
        </p:spPr>
        <p:txBody>
          <a:bodyPr anchor="t">
            <a:normAutofit lnSpcReduction="10000"/>
          </a:bodyPr>
          <a:lstStyle/>
          <a:p>
            <a:r>
              <a:rPr lang="en-US" b="1"/>
              <a:t>Resource partitioning</a:t>
            </a:r>
            <a:r>
              <a:rPr lang="en-US"/>
              <a:t> = when species divide shared resources by specializing in different ways</a:t>
            </a:r>
          </a:p>
          <a:p>
            <a:pPr lvl="1"/>
            <a:r>
              <a:rPr lang="en-US"/>
              <a:t>Ex: one species is active at night, another in the daytime</a:t>
            </a:r>
          </a:p>
          <a:p>
            <a:pPr lvl="1"/>
            <a:r>
              <a:rPr lang="en-US"/>
              <a:t>Ex: one species eats small seeds, another eats large seeds</a:t>
            </a:r>
          </a:p>
          <a:p>
            <a:pPr lvl="1">
              <a:buFont typeface="Times" pitchFamily="18" charset="0"/>
              <a:buNone/>
            </a:pPr>
            <a:endParaRPr lang="en-US"/>
          </a:p>
        </p:txBody>
      </p:sp>
      <p:pic>
        <p:nvPicPr>
          <p:cNvPr id="15365" name="Picture 5" descr="06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925888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4938"/>
            <a:ext cx="8685212" cy="62865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/>
              <a:t>Effects of resource partitioning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55600" y="1676400"/>
            <a:ext cx="8788400" cy="4022725"/>
          </a:xfrm>
        </p:spPr>
        <p:txBody>
          <a:bodyPr anchor="t"/>
          <a:lstStyle/>
          <a:p>
            <a:r>
              <a:rPr lang="en-US" b="1"/>
              <a:t>Character displacement</a:t>
            </a:r>
            <a:r>
              <a:rPr lang="en-US"/>
              <a:t> = competing species evolve physical characteristics that reflect their reliance on the portion of the resource they use</a:t>
            </a:r>
          </a:p>
          <a:p>
            <a:pPr lvl="1"/>
            <a:r>
              <a:rPr lang="en-US"/>
              <a:t>Ex: birds that eat larger seeds evolve larger bills</a:t>
            </a:r>
          </a:p>
          <a:p>
            <a:pPr lvl="1"/>
            <a:r>
              <a:rPr lang="en-US"/>
              <a:t>Ex: birds that eat smaller seeds evolve smaller bills</a:t>
            </a:r>
          </a:p>
          <a:p>
            <a:pPr lvl="1">
              <a:buFont typeface="Times" pitchFamily="18" charset="0"/>
              <a:buNone/>
            </a:pPr>
            <a:endParaRPr lang="en-US"/>
          </a:p>
          <a:p>
            <a:pPr lvl="1">
              <a:buFont typeface="Times" pitchFamily="18" charset="0"/>
              <a:buNone/>
            </a:pPr>
            <a:endParaRPr lang="en-US"/>
          </a:p>
          <a:p>
            <a:pPr lvl="1">
              <a:buFont typeface="Times" pitchFamily="18" charset="0"/>
              <a:buNone/>
            </a:pPr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4648200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i="1"/>
              <a:t>Competition is reduced when two species become more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268288" y="132253"/>
            <a:ext cx="8685212" cy="634020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dirty="0" smtClean="0"/>
              <a:t>Exploitive interactions - exploitation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55600" y="1676400"/>
            <a:ext cx="8788400" cy="2548390"/>
          </a:xfrm>
        </p:spPr>
        <p:txBody>
          <a:bodyPr anchor="t">
            <a:normAutofit lnSpcReduction="10000"/>
          </a:bodyPr>
          <a:lstStyle/>
          <a:p>
            <a:r>
              <a:rPr lang="en-US" b="1" dirty="0" smtClean="0"/>
              <a:t>Exploitation</a:t>
            </a:r>
            <a:r>
              <a:rPr lang="en-US" dirty="0" smtClean="0"/>
              <a:t> = one member exploits another for its own gain, one benefits while one is harmed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Parasitism</a:t>
            </a:r>
          </a:p>
          <a:p>
            <a:pPr lvl="1"/>
            <a:r>
              <a:rPr lang="en-US" dirty="0" err="1" smtClean="0"/>
              <a:t>Herbivory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890</Words>
  <Application>Microsoft Office PowerPoint</Application>
  <PresentationFormat>On-screen Show (4:3)</PresentationFormat>
  <Paragraphs>139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Open Sans</vt:lpstr>
      <vt:lpstr>Times</vt:lpstr>
      <vt:lpstr>Office Theme</vt:lpstr>
      <vt:lpstr>Species Interactions</vt:lpstr>
      <vt:lpstr>Case Study: Black &amp; white and spread all over</vt:lpstr>
      <vt:lpstr>Species interactions</vt:lpstr>
      <vt:lpstr>Competition </vt:lpstr>
      <vt:lpstr>Results of interspecific competition</vt:lpstr>
      <vt:lpstr>Niche: an individual’s ecological role</vt:lpstr>
      <vt:lpstr>Resource partitioning</vt:lpstr>
      <vt:lpstr>Effects of resource partitioning</vt:lpstr>
      <vt:lpstr>Exploitive interactions - exploitation</vt:lpstr>
      <vt:lpstr>Predation </vt:lpstr>
      <vt:lpstr>Effects of zebra mussels</vt:lpstr>
      <vt:lpstr>Effects of predation on populations</vt:lpstr>
      <vt:lpstr>Natural selection-evolutionary impacts of predation</vt:lpstr>
      <vt:lpstr>Organisms evolve defenses against being eaten</vt:lpstr>
      <vt:lpstr>Parasites exploit hosts</vt:lpstr>
      <vt:lpstr>Coevolution</vt:lpstr>
      <vt:lpstr>Herbivory</vt:lpstr>
      <vt:lpstr>Mutualism</vt:lpstr>
      <vt:lpstr>Pollination</vt:lpstr>
      <vt:lpstr>Relationships with no effect on one member</vt:lpstr>
      <vt:lpstr>PowerPoint Presentation</vt:lpstr>
      <vt:lpstr>Parasitism</vt:lpstr>
      <vt:lpstr>PowerPoint Presentation</vt:lpstr>
      <vt:lpstr>Interspecific Competition</vt:lpstr>
      <vt:lpstr>PowerPoint Presentation</vt:lpstr>
      <vt:lpstr>Intraspecific Competition</vt:lpstr>
      <vt:lpstr>PowerPoint Presentation</vt:lpstr>
      <vt:lpstr>Predation</vt:lpstr>
      <vt:lpstr>Herbivory</vt:lpstr>
      <vt:lpstr>Herbivory</vt:lpstr>
      <vt:lpstr>PowerPoint Presentation</vt:lpstr>
      <vt:lpstr>Mimicry</vt:lpstr>
      <vt:lpstr>PowerPoint Presentation</vt:lpstr>
      <vt:lpstr>Commensalism</vt:lpstr>
      <vt:lpstr>Mutualism</vt:lpstr>
      <vt:lpstr>Mutualism</vt:lpstr>
    </vt:vector>
  </TitlesOfParts>
  <Company>Lakeland Regional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Species Interactions</dc:title>
  <dc:creator>Tech Support</dc:creator>
  <cp:lastModifiedBy>Sandy Sorensen</cp:lastModifiedBy>
  <cp:revision>20</cp:revision>
  <dcterms:created xsi:type="dcterms:W3CDTF">2014-11-17T14:24:28Z</dcterms:created>
  <dcterms:modified xsi:type="dcterms:W3CDTF">2017-05-17T20:56:49Z</dcterms:modified>
</cp:coreProperties>
</file>