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Fredericka the Great"/>
      <p:regular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font" Target="fonts/FrederickatheGreat-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3" name="Shape 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sz="1200">
                <a:solidFill>
                  <a:schemeClr val="dk1"/>
                </a:solidFill>
              </a:rPr>
              <a:t>Create a “mind map” with the class by asking them:</a:t>
            </a:r>
          </a:p>
          <a:p>
            <a:pPr lvl="0" rtl="0">
              <a:spcBef>
                <a:spcPts val="0"/>
              </a:spcBef>
              <a:buNone/>
            </a:pPr>
            <a:r>
              <a:t/>
            </a:r>
            <a:endParaRPr sz="1200">
              <a:solidFill>
                <a:schemeClr val="dk1"/>
              </a:solidFill>
            </a:endParaRPr>
          </a:p>
          <a:p>
            <a:pPr lvl="0" rtl="0">
              <a:spcBef>
                <a:spcPts val="0"/>
              </a:spcBef>
              <a:buNone/>
            </a:pPr>
            <a:r>
              <a:rPr lang="en" sz="1200">
                <a:solidFill>
                  <a:schemeClr val="dk1"/>
                </a:solidFill>
              </a:rPr>
              <a:t>Ask them what basic ingredients are needed to create a hamburger. (e.g., </a:t>
            </a:r>
            <a:r>
              <a:rPr i="1" lang="en" sz="1200">
                <a:solidFill>
                  <a:schemeClr val="dk1"/>
                </a:solidFill>
              </a:rPr>
              <a:t>cow, bun</a:t>
            </a:r>
            <a:r>
              <a:rPr lang="en" sz="1200">
                <a:solidFill>
                  <a:schemeClr val="dk1"/>
                </a:solidFill>
              </a:rPr>
              <a:t>)—Draw or write student answers around the hamburger.</a:t>
            </a:r>
            <a:r>
              <a:rPr lang="en">
                <a:solidFill>
                  <a:schemeClr val="dk1"/>
                </a:solidFill>
              </a:rPr>
              <a:t>						</a:t>
            </a:r>
            <a:r>
              <a:rPr lang="en" sz="1200">
                <a:solidFill>
                  <a:schemeClr val="dk1"/>
                </a:solidFill>
              </a:rPr>
              <a:t> 								</a:t>
            </a:r>
          </a:p>
          <a:p>
            <a:pPr lvl="0" rtl="0">
              <a:lnSpc>
                <a:spcPct val="115000"/>
              </a:lnSpc>
              <a:spcBef>
                <a:spcPts val="0"/>
              </a:spcBef>
              <a:buNone/>
            </a:pPr>
            <a:r>
              <a:t/>
            </a:r>
            <a:endParaRPr sz="1200">
              <a:solidFill>
                <a:schemeClr val="dk1"/>
              </a:solidFill>
            </a:endParaRPr>
          </a:p>
          <a:p>
            <a:pPr lvl="0">
              <a:lnSpc>
                <a:spcPct val="115000"/>
              </a:lnSpc>
              <a:spcBef>
                <a:spcPts val="0"/>
              </a:spcBef>
              <a:buNone/>
            </a:pPr>
            <a:r>
              <a:rPr lang="en" sz="1200">
                <a:solidFill>
                  <a:schemeClr val="dk1"/>
                </a:solidFill>
              </a:rPr>
              <a:t>There are several steps required to raise the cow. What are they? (e.g., </a:t>
            </a:r>
            <a:r>
              <a:rPr i="1" lang="en" sz="1200">
                <a:solidFill>
                  <a:schemeClr val="dk1"/>
                </a:solidFill>
              </a:rPr>
              <a:t>grazing land, feedlot</a:t>
            </a:r>
            <a:r>
              <a:rPr lang="en" sz="1200">
                <a:solidFill>
                  <a:schemeClr val="dk1"/>
                </a:solidFill>
              </a:rPr>
              <a:t>)—Write student answers on your example.</a:t>
            </a:r>
          </a:p>
          <a:p>
            <a:pPr lvl="0" rtl="0">
              <a:lnSpc>
                <a:spcPct val="115000"/>
              </a:lnSpc>
              <a:spcBef>
                <a:spcPts val="0"/>
              </a:spcBef>
              <a:buNone/>
            </a:pPr>
            <a:r>
              <a:t/>
            </a:r>
            <a:endParaRPr sz="1200">
              <a:solidFill>
                <a:schemeClr val="dk1"/>
              </a:solidFill>
            </a:endParaRPr>
          </a:p>
          <a:p>
            <a:pPr lvl="0">
              <a:lnSpc>
                <a:spcPct val="115000"/>
              </a:lnSpc>
              <a:spcBef>
                <a:spcPts val="0"/>
              </a:spcBef>
              <a:buNone/>
            </a:pPr>
            <a:r>
              <a:rPr lang="en" sz="1200">
                <a:solidFill>
                  <a:schemeClr val="dk1"/>
                </a:solidFill>
              </a:rPr>
              <a:t>Between the cow and the Burger, what else happens? (e.g., </a:t>
            </a:r>
            <a:r>
              <a:rPr i="1" lang="en" sz="1200">
                <a:solidFill>
                  <a:schemeClr val="dk1"/>
                </a:solidFill>
              </a:rPr>
              <a:t>slaughterhouse, processing/grinding the meat, transportation of the beef to the restaurant, the energy to heat the stove to cook the burger</a:t>
            </a:r>
            <a:r>
              <a:rPr lang="en" sz="1200">
                <a:solidFill>
                  <a:schemeClr val="dk1"/>
                </a:solidFill>
              </a:rPr>
              <a:t>)—Write student answers on your example.</a:t>
            </a:r>
          </a:p>
          <a:p>
            <a:pPr lvl="0">
              <a:spcBef>
                <a:spcPts val="0"/>
              </a:spcBef>
              <a:buNone/>
            </a:pPr>
            <a:r>
              <a:t/>
            </a:r>
            <a:endParaRPr sz="1200">
              <a:solidFill>
                <a:schemeClr val="dk1"/>
              </a:solidFill>
            </a:endParaRPr>
          </a:p>
          <a:p>
            <a:pPr lvl="0">
              <a:spcBef>
                <a:spcPts val="0"/>
              </a:spcBef>
              <a:buClr>
                <a:schemeClr val="dk1"/>
              </a:buClr>
              <a:buSzPct val="91666"/>
              <a:buFont typeface="Arial"/>
              <a:buNone/>
            </a:pPr>
            <a:r>
              <a:rPr lang="en" sz="1200">
                <a:solidFill>
                  <a:schemeClr val="dk1"/>
                </a:solidFill>
              </a:rPr>
              <a:t>What impacts result from each of the processes and technologies required to produce the hamburger? (e.g., </a:t>
            </a:r>
            <a:r>
              <a:rPr i="1" lang="en" sz="1200">
                <a:solidFill>
                  <a:schemeClr val="dk1"/>
                </a:solidFill>
              </a:rPr>
              <a:t>soil erosion, pesticide runoff, climate change, high injury rates among workers</a:t>
            </a:r>
            <a:r>
              <a:rPr lang="en" sz="1200">
                <a:solidFill>
                  <a:schemeClr val="dk1"/>
                </a:solidFill>
              </a:rPr>
              <a:t>)— Include these impacts on your diagram wherever appropriate.</a:t>
            </a:r>
          </a:p>
          <a:p>
            <a:pPr lvl="0">
              <a:spcBef>
                <a:spcPts val="0"/>
              </a:spcBef>
              <a:buClr>
                <a:schemeClr val="dk1"/>
              </a:buClr>
              <a:buSzPct val="100000"/>
              <a:buFont typeface="Arial"/>
              <a:buNone/>
            </a:pPr>
            <a:r>
              <a:rPr lang="en">
                <a:solidFill>
                  <a:schemeClr val="dk1"/>
                </a:solidFill>
              </a:rPr>
              <a:t>						</a:t>
            </a:r>
          </a:p>
          <a:p>
            <a:pPr lvl="0">
              <a:spcBef>
                <a:spcPts val="0"/>
              </a:spcBef>
              <a:buClr>
                <a:schemeClr val="dk1"/>
              </a:buClr>
              <a:buSzPct val="91666"/>
              <a:buFont typeface="Arial"/>
              <a:buNone/>
            </a:pPr>
            <a:r>
              <a:rPr lang="en" sz="1200">
                <a:solidFill>
                  <a:schemeClr val="dk1"/>
                </a:solidFill>
              </a:rPr>
              <a:t>Lastly, have students consider additional impacts that have not yet been shared, perhaps ones beyond those mentioned in the reading. What are some impacts of hamburger consumption on people and societies, including people involved in producing it and people who consume it? (e.g., </a:t>
            </a:r>
            <a:r>
              <a:rPr i="1" lang="en" sz="1200">
                <a:solidFill>
                  <a:schemeClr val="dk1"/>
                </a:solidFill>
              </a:rPr>
              <a:t>safety concerns for workers, health concerns from consumption, waste from disposable wrapping</a:t>
            </a:r>
            <a:r>
              <a:rPr lang="en" sz="1200">
                <a:solidFill>
                  <a:schemeClr val="dk1"/>
                </a:solidFill>
              </a:rPr>
              <a:t>)—Write these impacts on your diagram where they seem most appropriate.</a:t>
            </a:r>
          </a:p>
          <a:p>
            <a:pPr lvl="0">
              <a:spcBef>
                <a:spcPts val="0"/>
              </a:spcBef>
              <a:buClr>
                <a:schemeClr val="dk1"/>
              </a:buClr>
              <a:buSzPct val="100000"/>
              <a:buFont typeface="Arial"/>
              <a:buNone/>
            </a:pPr>
            <a:r>
              <a:rPr lang="en">
                <a:solidFill>
                  <a:schemeClr val="dk1"/>
                </a:solidFill>
              </a:rPr>
              <a:t>						</a:t>
            </a:r>
          </a:p>
          <a:p>
            <a:pPr lvl="0">
              <a:spcBef>
                <a:spcPts val="0"/>
              </a:spcBef>
              <a:buNone/>
            </a:pPr>
            <a:r>
              <a:rPr lang="en" sz="1200">
                <a:solidFill>
                  <a:schemeClr val="dk1"/>
                </a:solidFill>
              </a:rPr>
              <a:t>What positive consequences of producing and consuming the hamburger, such as economic benefits. Include these on your diagram in a way that distinguishes them from negative impacts (such as by writing them in a different color.)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91666"/>
              <a:buFont typeface="Arial"/>
              <a:buNone/>
            </a:pPr>
            <a:r>
              <a:rPr lang="en" sz="1200">
                <a:solidFill>
                  <a:schemeClr val="dk1"/>
                </a:solidFill>
              </a:rPr>
              <a:t>There is no single “right” way to do this activity. A simple web diagram could include lines or arrows connecting the various components of an item to all of the related inputs and impacts. </a:t>
            </a:r>
          </a:p>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0" name="Shape 10"/>
        <p:cNvGrpSpPr/>
        <p:nvPr/>
      </p:nvGrpSpPr>
      <p:grpSpPr>
        <a:xfrm>
          <a:off x="0" y="0"/>
          <a:ext cx="0" cy="0"/>
          <a:chOff x="0" y="0"/>
          <a:chExt cx="0" cy="0"/>
        </a:xfrm>
      </p:grpSpPr>
      <p:sp>
        <p:nvSpPr>
          <p:cNvPr id="11" name="Shape 11"/>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2" name="Shape 12"/>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5" name="Shape 45"/>
        <p:cNvGrpSpPr/>
        <p:nvPr/>
      </p:nvGrpSpPr>
      <p:grpSpPr>
        <a:xfrm>
          <a:off x="0" y="0"/>
          <a:ext cx="0" cy="0"/>
          <a:chOff x="0" y="0"/>
          <a:chExt cx="0" cy="0"/>
        </a:xfrm>
      </p:grpSpPr>
      <p:sp>
        <p:nvSpPr>
          <p:cNvPr id="46" name="Shape 46"/>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7" name="Shape 47"/>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8" name="Shape 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9" name="Shape 49"/>
        <p:cNvGrpSpPr/>
        <p:nvPr/>
      </p:nvGrpSpPr>
      <p:grpSpPr>
        <a:xfrm>
          <a:off x="0" y="0"/>
          <a:ext cx="0" cy="0"/>
          <a:chOff x="0" y="0"/>
          <a:chExt cx="0" cy="0"/>
        </a:xfrm>
      </p:grpSpPr>
      <p:sp>
        <p:nvSpPr>
          <p:cNvPr id="50" name="Shape 5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4" name="Shape 14"/>
        <p:cNvGrpSpPr/>
        <p:nvPr/>
      </p:nvGrpSpPr>
      <p:grpSpPr>
        <a:xfrm>
          <a:off x="0" y="0"/>
          <a:ext cx="0" cy="0"/>
          <a:chOff x="0" y="0"/>
          <a:chExt cx="0" cy="0"/>
        </a:xfrm>
      </p:grpSpPr>
      <p:sp>
        <p:nvSpPr>
          <p:cNvPr id="15" name="Shape 15"/>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3" name="Shape 33"/>
        <p:cNvGrpSpPr/>
        <p:nvPr/>
      </p:nvGrpSpPr>
      <p:grpSpPr>
        <a:xfrm>
          <a:off x="0" y="0"/>
          <a:ext cx="0" cy="0"/>
          <a:chOff x="0" y="0"/>
          <a:chExt cx="0" cy="0"/>
        </a:xfrm>
      </p:grpSpPr>
      <p:sp>
        <p:nvSpPr>
          <p:cNvPr id="34" name="Shape 34"/>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8" name="Shape 38"/>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9" name="Shape 39"/>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0" name="Shape 40"/>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2" name="Shape 42"/>
        <p:cNvGrpSpPr/>
        <p:nvPr/>
      </p:nvGrpSpPr>
      <p:grpSpPr>
        <a:xfrm>
          <a:off x="0" y="0"/>
          <a:ext cx="0" cy="0"/>
          <a:chOff x="0" y="0"/>
          <a:chExt cx="0" cy="0"/>
        </a:xfrm>
      </p:grpSpPr>
      <p:sp>
        <p:nvSpPr>
          <p:cNvPr id="43" name="Shape 43"/>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0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pic>
        <p:nvPicPr>
          <p:cNvPr descr="latest" id="6" name="Shape 6"/>
          <p:cNvPicPr preferRelativeResize="0"/>
          <p:nvPr/>
        </p:nvPicPr>
        <p:blipFill>
          <a:blip r:embed="rId1">
            <a:alphaModFix/>
          </a:blip>
          <a:stretch>
            <a:fillRect/>
          </a:stretch>
        </p:blipFill>
        <p:spPr>
          <a:xfrm>
            <a:off x="0" y="0"/>
            <a:ext cx="9144000" cy="5143500"/>
          </a:xfrm>
          <a:prstGeom prst="rect">
            <a:avLst/>
          </a:prstGeom>
          <a:noFill/>
          <a:ln>
            <a:noFill/>
          </a:ln>
        </p:spPr>
      </p:pic>
      <p:sp>
        <p:nvSpPr>
          <p:cNvPr id="7" name="Shape 7"/>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rgbClr val="FFFFFF"/>
              </a:buClr>
              <a:buSzPct val="100000"/>
              <a:buFont typeface="Fredericka the Great"/>
              <a:buNone/>
              <a:defRPr sz="4800">
                <a:solidFill>
                  <a:srgbClr val="FFFFFF"/>
                </a:solidFill>
                <a:latin typeface="Fredericka the Great"/>
                <a:ea typeface="Fredericka the Great"/>
                <a:cs typeface="Fredericka the Great"/>
                <a:sym typeface="Fredericka the Great"/>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8" name="Shape 8"/>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00000"/>
              </a:lnSpc>
              <a:spcBef>
                <a:spcPts val="0"/>
              </a:spcBef>
              <a:spcAft>
                <a:spcPts val="0"/>
              </a:spcAft>
              <a:buClr>
                <a:srgbClr val="FFFFFF"/>
              </a:buClr>
              <a:buSzPct val="100000"/>
              <a:buFont typeface="Times New Roman"/>
              <a:defRPr i="1" sz="3600">
                <a:solidFill>
                  <a:srgbClr val="FFFFFF"/>
                </a:solidFill>
                <a:latin typeface="Times New Roman"/>
                <a:ea typeface="Times New Roman"/>
                <a:cs typeface="Times New Roman"/>
                <a:sym typeface="Times New Roman"/>
              </a:defRPr>
            </a:lvl1pPr>
            <a:lvl2pPr lvl="1">
              <a:lnSpc>
                <a:spcPct val="100000"/>
              </a:lnSpc>
              <a:spcBef>
                <a:spcPts val="0"/>
              </a:spcBef>
              <a:spcAft>
                <a:spcPts val="0"/>
              </a:spcAft>
              <a:buClr>
                <a:srgbClr val="FFFFFF"/>
              </a:buClr>
              <a:buSzPct val="100000"/>
              <a:buFont typeface="Times New Roman"/>
              <a:defRPr i="1" sz="3600">
                <a:solidFill>
                  <a:srgbClr val="FFFFFF"/>
                </a:solidFill>
                <a:latin typeface="Times New Roman"/>
                <a:ea typeface="Times New Roman"/>
                <a:cs typeface="Times New Roman"/>
                <a:sym typeface="Times New Roman"/>
              </a:defRPr>
            </a:lvl2pPr>
            <a:lvl3pPr lvl="2">
              <a:lnSpc>
                <a:spcPct val="100000"/>
              </a:lnSpc>
              <a:spcBef>
                <a:spcPts val="0"/>
              </a:spcBef>
              <a:spcAft>
                <a:spcPts val="0"/>
              </a:spcAft>
              <a:buClr>
                <a:srgbClr val="FFFFFF"/>
              </a:buClr>
              <a:buSzPct val="100000"/>
              <a:buFont typeface="Times New Roman"/>
              <a:defRPr i="1" sz="3600">
                <a:solidFill>
                  <a:srgbClr val="FFFFFF"/>
                </a:solidFill>
                <a:latin typeface="Times New Roman"/>
                <a:ea typeface="Times New Roman"/>
                <a:cs typeface="Times New Roman"/>
                <a:sym typeface="Times New Roman"/>
              </a:defRPr>
            </a:lvl3pPr>
            <a:lvl4pPr lvl="3">
              <a:lnSpc>
                <a:spcPct val="100000"/>
              </a:lnSpc>
              <a:spcBef>
                <a:spcPts val="0"/>
              </a:spcBef>
              <a:spcAft>
                <a:spcPts val="0"/>
              </a:spcAft>
              <a:buClr>
                <a:srgbClr val="FFFFFF"/>
              </a:buClr>
              <a:buSzPct val="100000"/>
              <a:buFont typeface="Times New Roman"/>
              <a:defRPr i="1" sz="3600">
                <a:solidFill>
                  <a:srgbClr val="FFFFFF"/>
                </a:solidFill>
                <a:latin typeface="Times New Roman"/>
                <a:ea typeface="Times New Roman"/>
                <a:cs typeface="Times New Roman"/>
                <a:sym typeface="Times New Roman"/>
              </a:defRPr>
            </a:lvl4pPr>
            <a:lvl5pPr lvl="4">
              <a:lnSpc>
                <a:spcPct val="100000"/>
              </a:lnSpc>
              <a:spcBef>
                <a:spcPts val="0"/>
              </a:spcBef>
              <a:spcAft>
                <a:spcPts val="0"/>
              </a:spcAft>
              <a:buClr>
                <a:srgbClr val="FFFFFF"/>
              </a:buClr>
              <a:buSzPct val="100000"/>
              <a:buFont typeface="Times New Roman"/>
              <a:defRPr i="1" sz="3600">
                <a:solidFill>
                  <a:srgbClr val="FFFFFF"/>
                </a:solidFill>
                <a:latin typeface="Times New Roman"/>
                <a:ea typeface="Times New Roman"/>
                <a:cs typeface="Times New Roman"/>
                <a:sym typeface="Times New Roman"/>
              </a:defRPr>
            </a:lvl5pPr>
            <a:lvl6pPr lvl="5">
              <a:lnSpc>
                <a:spcPct val="100000"/>
              </a:lnSpc>
              <a:spcBef>
                <a:spcPts val="0"/>
              </a:spcBef>
              <a:spcAft>
                <a:spcPts val="0"/>
              </a:spcAft>
              <a:buClr>
                <a:srgbClr val="FFFFFF"/>
              </a:buClr>
              <a:buSzPct val="100000"/>
              <a:buFont typeface="Times New Roman"/>
              <a:defRPr i="1" sz="3600">
                <a:solidFill>
                  <a:srgbClr val="FFFFFF"/>
                </a:solidFill>
                <a:latin typeface="Times New Roman"/>
                <a:ea typeface="Times New Roman"/>
                <a:cs typeface="Times New Roman"/>
                <a:sym typeface="Times New Roman"/>
              </a:defRPr>
            </a:lvl6pPr>
            <a:lvl7pPr lvl="6">
              <a:lnSpc>
                <a:spcPct val="100000"/>
              </a:lnSpc>
              <a:spcBef>
                <a:spcPts val="0"/>
              </a:spcBef>
              <a:spcAft>
                <a:spcPts val="0"/>
              </a:spcAft>
              <a:buClr>
                <a:srgbClr val="FFFFFF"/>
              </a:buClr>
              <a:buSzPct val="100000"/>
              <a:buFont typeface="Times New Roman"/>
              <a:defRPr i="1" sz="3600">
                <a:solidFill>
                  <a:srgbClr val="FFFFFF"/>
                </a:solidFill>
                <a:latin typeface="Times New Roman"/>
                <a:ea typeface="Times New Roman"/>
                <a:cs typeface="Times New Roman"/>
                <a:sym typeface="Times New Roman"/>
              </a:defRPr>
            </a:lvl7pPr>
            <a:lvl8pPr lvl="7">
              <a:lnSpc>
                <a:spcPct val="100000"/>
              </a:lnSpc>
              <a:spcBef>
                <a:spcPts val="0"/>
              </a:spcBef>
              <a:spcAft>
                <a:spcPts val="0"/>
              </a:spcAft>
              <a:buClr>
                <a:srgbClr val="FFFFFF"/>
              </a:buClr>
              <a:buSzPct val="100000"/>
              <a:buFont typeface="Times New Roman"/>
              <a:defRPr i="1" sz="3600">
                <a:solidFill>
                  <a:srgbClr val="FFFFFF"/>
                </a:solidFill>
                <a:latin typeface="Times New Roman"/>
                <a:ea typeface="Times New Roman"/>
                <a:cs typeface="Times New Roman"/>
                <a:sym typeface="Times New Roman"/>
              </a:defRPr>
            </a:lvl8pPr>
            <a:lvl9pPr lvl="8">
              <a:lnSpc>
                <a:spcPct val="100000"/>
              </a:lnSpc>
              <a:spcBef>
                <a:spcPts val="0"/>
              </a:spcBef>
              <a:spcAft>
                <a:spcPts val="0"/>
              </a:spcAft>
              <a:buClr>
                <a:srgbClr val="FFFFFF"/>
              </a:buClr>
              <a:buSzPct val="100000"/>
              <a:buFont typeface="Times New Roman"/>
              <a:defRPr i="1" sz="3600">
                <a:solidFill>
                  <a:srgbClr val="FFFFFF"/>
                </a:solidFill>
                <a:latin typeface="Times New Roman"/>
                <a:ea typeface="Times New Roman"/>
                <a:cs typeface="Times New Roman"/>
                <a:sym typeface="Times New Roman"/>
              </a:defRPr>
            </a:lvl9pPr>
          </a:lstStyle>
          <a:p/>
        </p:txBody>
      </p:sp>
      <p:sp>
        <p:nvSpPr>
          <p:cNvPr id="9" name="Shape 9"/>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02.png"/><Relationship Id="rId4" Type="http://schemas.openxmlformats.org/officeDocument/2006/relationships/image" Target="../media/image0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02.png"/><Relationship Id="rId4" Type="http://schemas.openxmlformats.org/officeDocument/2006/relationships/image" Target="../media/image0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sp>
        <p:nvSpPr>
          <p:cNvPr id="55" name="Shape 55"/>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rPr lang="en"/>
              <a:t>Mapping the Impact</a:t>
            </a:r>
          </a:p>
        </p:txBody>
      </p:sp>
      <p:sp>
        <p:nvSpPr>
          <p:cNvPr id="56" name="Shape 56"/>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rtl="0">
              <a:spcBef>
                <a:spcPts val="0"/>
              </a:spcBef>
              <a:buNone/>
            </a:pPr>
            <a:r>
              <a:rPr lang="en">
                <a:solidFill>
                  <a:schemeClr val="lt1"/>
                </a:solidFill>
                <a:latin typeface="Comic Sans MS"/>
                <a:ea typeface="Comic Sans MS"/>
                <a:cs typeface="Comic Sans MS"/>
                <a:sym typeface="Comic Sans MS"/>
              </a:rPr>
              <a:t>{Earth Systems &amp; Resources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Present Diagrams</a:t>
            </a:r>
          </a:p>
        </p:txBody>
      </p:sp>
      <p:sp>
        <p:nvSpPr>
          <p:cNvPr id="111" name="Shape 11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a:spcBef>
                <a:spcPts val="0"/>
              </a:spcBef>
            </a:pPr>
            <a:r>
              <a:rPr lang="en"/>
              <a:t>What is your Item?</a:t>
            </a:r>
          </a:p>
          <a:p>
            <a:pPr indent="-228600" lvl="0" marL="457200">
              <a:spcBef>
                <a:spcPts val="0"/>
              </a:spcBef>
            </a:pPr>
            <a:r>
              <a:rPr lang="en"/>
              <a:t>What are the negative impacts on the people and the planet?</a:t>
            </a:r>
          </a:p>
          <a:p>
            <a:pPr indent="-228600" lvl="0" marL="457200" rtl="0">
              <a:spcBef>
                <a:spcPts val="0"/>
              </a:spcBef>
              <a:buClr>
                <a:schemeClr val="lt1"/>
              </a:buClr>
            </a:pPr>
            <a:r>
              <a:rPr lang="en">
                <a:solidFill>
                  <a:schemeClr val="lt1"/>
                </a:solidFill>
              </a:rPr>
              <a:t>What are the positive impacts on the people and the planet?</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183775"/>
            <a:ext cx="8520600" cy="572700"/>
          </a:xfrm>
          <a:prstGeom prst="rect">
            <a:avLst/>
          </a:prstGeom>
        </p:spPr>
        <p:txBody>
          <a:bodyPr anchorCtr="0" anchor="t" bIns="91425" lIns="91425" rIns="91425" tIns="91425">
            <a:noAutofit/>
          </a:bodyPr>
          <a:lstStyle/>
          <a:p>
            <a:pPr lvl="0" rtl="0">
              <a:spcBef>
                <a:spcPts val="0"/>
              </a:spcBef>
              <a:buNone/>
            </a:pPr>
            <a:r>
              <a:rPr lang="en"/>
              <a:t>Reflect</a:t>
            </a:r>
          </a:p>
        </p:txBody>
      </p:sp>
      <p:sp>
        <p:nvSpPr>
          <p:cNvPr id="117" name="Shape 117"/>
          <p:cNvSpPr txBox="1"/>
          <p:nvPr>
            <p:ph idx="1" type="body"/>
          </p:nvPr>
        </p:nvSpPr>
        <p:spPr>
          <a:xfrm>
            <a:off x="0" y="756475"/>
            <a:ext cx="9057000" cy="3812400"/>
          </a:xfrm>
          <a:prstGeom prst="rect">
            <a:avLst/>
          </a:prstGeom>
        </p:spPr>
        <p:txBody>
          <a:bodyPr anchorCtr="0" anchor="t" bIns="91425" lIns="91425" rIns="91425" tIns="91425">
            <a:noAutofit/>
          </a:bodyPr>
          <a:lstStyle/>
          <a:p>
            <a:pPr indent="-355600" lvl="0" marL="457200" rtl="0">
              <a:spcBef>
                <a:spcPts val="0"/>
              </a:spcBef>
              <a:buClr>
                <a:srgbClr val="FFFFFF"/>
              </a:buClr>
              <a:buSzPct val="100000"/>
              <a:buAutoNum type="arabicPeriod"/>
            </a:pPr>
            <a:r>
              <a:rPr lang="en" sz="2000">
                <a:solidFill>
                  <a:srgbClr val="FFFFFF"/>
                </a:solidFill>
              </a:rPr>
              <a:t>How is the ecological footprint of a person’s lifestyle connected to social and economic impacts?</a:t>
            </a:r>
          </a:p>
          <a:p>
            <a:pPr indent="-355600" lvl="0" marL="457200" rtl="0">
              <a:spcBef>
                <a:spcPts val="0"/>
              </a:spcBef>
              <a:buClr>
                <a:srgbClr val="FFFFFF"/>
              </a:buClr>
              <a:buSzPct val="100000"/>
              <a:buAutoNum type="arabicPeriod"/>
            </a:pPr>
            <a:r>
              <a:rPr lang="en" sz="2000">
                <a:solidFill>
                  <a:srgbClr val="FFFFFF"/>
                </a:solidFill>
              </a:rPr>
              <a:t>Would the production, use, and disposal of these everyday items be sustainable if only a small number of people purchased the items?</a:t>
            </a:r>
          </a:p>
          <a:p>
            <a:pPr indent="-355600" lvl="0" marL="457200" rtl="0">
              <a:spcBef>
                <a:spcPts val="0"/>
              </a:spcBef>
              <a:buClr>
                <a:srgbClr val="FFFFFF"/>
              </a:buClr>
              <a:buSzPct val="100000"/>
              <a:buAutoNum type="arabicPeriod"/>
            </a:pPr>
            <a:r>
              <a:rPr lang="en" sz="2000">
                <a:solidFill>
                  <a:srgbClr val="FFFFFF"/>
                </a:solidFill>
              </a:rPr>
              <a:t>How would the impacts associated with an item change if everyone in the world purchased or used it?</a:t>
            </a:r>
          </a:p>
          <a:p>
            <a:pPr indent="-355600" lvl="0" marL="457200" rtl="0">
              <a:spcBef>
                <a:spcPts val="0"/>
              </a:spcBef>
              <a:buClr>
                <a:srgbClr val="FFFFFF"/>
              </a:buClr>
              <a:buSzPct val="100000"/>
              <a:buAutoNum type="arabicPeriod"/>
            </a:pPr>
            <a:r>
              <a:rPr lang="en" sz="2000">
                <a:solidFill>
                  <a:srgbClr val="FFFFFF"/>
                </a:solidFill>
              </a:rPr>
              <a:t>Does lessening our impacts necessarily mean reducing our quality of life? Why, or why not?</a:t>
            </a:r>
          </a:p>
          <a:p>
            <a:pPr indent="-355600" lvl="0" marL="457200" rtl="0">
              <a:spcBef>
                <a:spcPts val="0"/>
              </a:spcBef>
              <a:buClr>
                <a:srgbClr val="FFFFFF"/>
              </a:buClr>
              <a:buSzPct val="100000"/>
              <a:buAutoNum type="arabicPeriod"/>
            </a:pPr>
            <a:r>
              <a:rPr lang="en" sz="2000">
                <a:solidFill>
                  <a:srgbClr val="FFFFFF"/>
                </a:solidFill>
              </a:rPr>
              <a:t>How might businesses be encouraged to produce these items in ways that have more positive impacts on the environment and on people?</a:t>
            </a:r>
          </a:p>
          <a:p>
            <a:pPr indent="-355600" lvl="0" marL="457200" rtl="0">
              <a:spcBef>
                <a:spcPts val="0"/>
              </a:spcBef>
              <a:buClr>
                <a:srgbClr val="FFFFFF"/>
              </a:buClr>
              <a:buSzPct val="100000"/>
              <a:buAutoNum type="arabicPeriod"/>
            </a:pPr>
            <a:r>
              <a:rPr lang="en" sz="2000">
                <a:solidFill>
                  <a:srgbClr val="FFFFFF"/>
                </a:solidFill>
              </a:rPr>
              <a:t>Often negative impacts associated with an item are not paid directly by the people who purchase and use the items. Who might end up paying for those impacts? Why do you think these impacts are not included in an item’s purchase price?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title"/>
          </p:nvPr>
        </p:nvSpPr>
        <p:spPr>
          <a:xfrm>
            <a:off x="194550" y="445025"/>
            <a:ext cx="8790600" cy="572700"/>
          </a:xfrm>
          <a:prstGeom prst="rect">
            <a:avLst/>
          </a:prstGeom>
        </p:spPr>
        <p:txBody>
          <a:bodyPr anchorCtr="0" anchor="t" bIns="91425" lIns="91425" rIns="91425" tIns="91425">
            <a:noAutofit/>
          </a:bodyPr>
          <a:lstStyle/>
          <a:p>
            <a:pPr lvl="0">
              <a:spcBef>
                <a:spcPts val="0"/>
              </a:spcBef>
              <a:buNone/>
            </a:pPr>
            <a:r>
              <a:rPr lang="en"/>
              <a:t>Objectives</a:t>
            </a:r>
          </a:p>
        </p:txBody>
      </p:sp>
      <p:sp>
        <p:nvSpPr>
          <p:cNvPr id="62" name="Shape 6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19100" lvl="0" marL="457200" marR="0" rtl="0" algn="l">
              <a:lnSpc>
                <a:spcPct val="100000"/>
              </a:lnSpc>
              <a:spcBef>
                <a:spcPts val="0"/>
              </a:spcBef>
              <a:spcAft>
                <a:spcPts val="0"/>
              </a:spcAft>
              <a:buClr>
                <a:srgbClr val="FFFFFF"/>
              </a:buClr>
              <a:buSzPct val="100000"/>
            </a:pPr>
            <a:r>
              <a:rPr lang="en" sz="3000">
                <a:solidFill>
                  <a:srgbClr val="FFFFFF"/>
                </a:solidFill>
              </a:rPr>
              <a:t>Identify resources, processes, and impacts		embodied in material goods</a:t>
            </a:r>
          </a:p>
          <a:p>
            <a:pPr indent="-419100" lvl="0" marL="457200" rtl="0">
              <a:lnSpc>
                <a:spcPct val="115000"/>
              </a:lnSpc>
              <a:spcBef>
                <a:spcPts val="0"/>
              </a:spcBef>
              <a:buClr>
                <a:srgbClr val="FFFFFF"/>
              </a:buClr>
              <a:buSzPct val="100000"/>
            </a:pPr>
            <a:r>
              <a:rPr lang="en" sz="3000">
                <a:solidFill>
                  <a:srgbClr val="FFFFFF"/>
                </a:solidFill>
              </a:rPr>
              <a:t>Analyze interconnections among lifestyle, population, economy, and environment</a:t>
            </a:r>
          </a:p>
          <a:p>
            <a:pPr indent="-419100" lvl="0" marL="457200" rtl="0">
              <a:lnSpc>
                <a:spcPct val="115000"/>
              </a:lnSpc>
              <a:spcBef>
                <a:spcPts val="0"/>
              </a:spcBef>
              <a:buClr>
                <a:srgbClr val="FFFFFF"/>
              </a:buClr>
              <a:buSzPct val="100000"/>
            </a:pPr>
            <a:r>
              <a:rPr lang="en" sz="3000">
                <a:solidFill>
                  <a:srgbClr val="FFFFFF"/>
                </a:solidFill>
              </a:rPr>
              <a:t>Determine ways to reduce ecological footprint and other impacts associated with material goods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xEl>
                                              <p:pRg end="0" st="0"/>
                                            </p:txEl>
                                          </p:spTgt>
                                        </p:tgtEl>
                                        <p:attrNameLst>
                                          <p:attrName>style.visibility</p:attrName>
                                        </p:attrNameLst>
                                      </p:cBhvr>
                                      <p:to>
                                        <p:strVal val="visible"/>
                                      </p:to>
                                    </p:set>
                                    <p:animEffect filter="fade" transition="in">
                                      <p:cBhvr>
                                        <p:cTn dur="1000"/>
                                        <p:tgtEl>
                                          <p:spTgt spid="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xEl>
                                              <p:pRg end="1" st="1"/>
                                            </p:txEl>
                                          </p:spTgt>
                                        </p:tgtEl>
                                        <p:attrNameLst>
                                          <p:attrName>style.visibility</p:attrName>
                                        </p:attrNameLst>
                                      </p:cBhvr>
                                      <p:to>
                                        <p:strVal val="visible"/>
                                      </p:to>
                                    </p:set>
                                    <p:animEffect filter="fade" transition="in">
                                      <p:cBhvr>
                                        <p:cTn dur="1000"/>
                                        <p:tgtEl>
                                          <p:spTgt spid="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xEl>
                                              <p:pRg end="2" st="2"/>
                                            </p:txEl>
                                          </p:spTgt>
                                        </p:tgtEl>
                                        <p:attrNameLst>
                                          <p:attrName>style.visibility</p:attrName>
                                        </p:attrNameLst>
                                      </p:cBhvr>
                                      <p:to>
                                        <p:strVal val="visible"/>
                                      </p:to>
                                    </p:set>
                                    <p:animEffect filter="fade" transition="in">
                                      <p:cBhvr>
                                        <p:cTn dur="1000"/>
                                        <p:tgtEl>
                                          <p:spTgt spid="6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194550" y="445025"/>
            <a:ext cx="8790600" cy="572700"/>
          </a:xfrm>
          <a:prstGeom prst="rect">
            <a:avLst/>
          </a:prstGeom>
        </p:spPr>
        <p:txBody>
          <a:bodyPr anchorCtr="0" anchor="t" bIns="91425" lIns="91425" rIns="91425" tIns="91425">
            <a:noAutofit/>
          </a:bodyPr>
          <a:lstStyle/>
          <a:p>
            <a:pPr lvl="0" rtl="0">
              <a:spcBef>
                <a:spcPts val="0"/>
              </a:spcBef>
              <a:buNone/>
            </a:pPr>
            <a:r>
              <a:rPr lang="en"/>
              <a:t>What is Ecological Footprint?</a:t>
            </a:r>
          </a:p>
        </p:txBody>
      </p:sp>
      <p:sp>
        <p:nvSpPr>
          <p:cNvPr id="68" name="Shape 68"/>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What is Ecology?</a:t>
            </a:r>
          </a:p>
          <a:p>
            <a:pPr indent="-419100" lvl="1" marL="914400" rtl="0">
              <a:spcBef>
                <a:spcPts val="0"/>
              </a:spcBef>
              <a:buClr>
                <a:srgbClr val="FFFFFF"/>
              </a:buClr>
              <a:buSzPct val="100000"/>
            </a:pPr>
            <a:r>
              <a:rPr lang="en" sz="3000">
                <a:solidFill>
                  <a:srgbClr val="FFFFFF"/>
                </a:solidFill>
              </a:rPr>
              <a:t>the branch of biology dealing with the relations and interactions between organisms and their environment, including other organisms.</a:t>
            </a:r>
          </a:p>
          <a:p>
            <a:pPr indent="-228600" lvl="0" marL="457200" rtl="0">
              <a:spcBef>
                <a:spcPts val="0"/>
              </a:spcBef>
            </a:pPr>
            <a:r>
              <a:rPr lang="en"/>
              <a:t>What is Footprint?</a:t>
            </a:r>
          </a:p>
          <a:p>
            <a:pPr indent="-419100" lvl="1" marL="914400" rtl="0">
              <a:spcBef>
                <a:spcPts val="0"/>
              </a:spcBef>
              <a:buSzPct val="100000"/>
            </a:pPr>
            <a:r>
              <a:rPr lang="en" sz="3000"/>
              <a:t>A step/print that you leave behind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xEl>
                                              <p:pRg end="0" st="0"/>
                                            </p:txEl>
                                          </p:spTgt>
                                        </p:tgtEl>
                                        <p:attrNameLst>
                                          <p:attrName>style.visibility</p:attrName>
                                        </p:attrNameLst>
                                      </p:cBhvr>
                                      <p:to>
                                        <p:strVal val="visible"/>
                                      </p:to>
                                    </p:set>
                                    <p:animEffect filter="fade" transition="in">
                                      <p:cBhvr>
                                        <p:cTn dur="1000"/>
                                        <p:tgtEl>
                                          <p:spTgt spid="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xEl>
                                              <p:pRg end="1" st="1"/>
                                            </p:txEl>
                                          </p:spTgt>
                                        </p:tgtEl>
                                        <p:attrNameLst>
                                          <p:attrName>style.visibility</p:attrName>
                                        </p:attrNameLst>
                                      </p:cBhvr>
                                      <p:to>
                                        <p:strVal val="visible"/>
                                      </p:to>
                                    </p:set>
                                    <p:animEffect filter="fade" transition="in">
                                      <p:cBhvr>
                                        <p:cTn dur="1000"/>
                                        <p:tgtEl>
                                          <p:spTgt spid="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xEl>
                                              <p:pRg end="2" st="2"/>
                                            </p:txEl>
                                          </p:spTgt>
                                        </p:tgtEl>
                                        <p:attrNameLst>
                                          <p:attrName>style.visibility</p:attrName>
                                        </p:attrNameLst>
                                      </p:cBhvr>
                                      <p:to>
                                        <p:strVal val="visible"/>
                                      </p:to>
                                    </p:set>
                                    <p:animEffect filter="fade" transition="in">
                                      <p:cBhvr>
                                        <p:cTn dur="1000"/>
                                        <p:tgtEl>
                                          <p:spTgt spid="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xEl>
                                              <p:pRg end="3" st="3"/>
                                            </p:txEl>
                                          </p:spTgt>
                                        </p:tgtEl>
                                        <p:attrNameLst>
                                          <p:attrName>style.visibility</p:attrName>
                                        </p:attrNameLst>
                                      </p:cBhvr>
                                      <p:to>
                                        <p:strVal val="visible"/>
                                      </p:to>
                                    </p:set>
                                    <p:animEffect filter="fade" transition="in">
                                      <p:cBhvr>
                                        <p:cTn dur="1000"/>
                                        <p:tgtEl>
                                          <p:spTgt spid="6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194550" y="445025"/>
            <a:ext cx="8790600" cy="572700"/>
          </a:xfrm>
          <a:prstGeom prst="rect">
            <a:avLst/>
          </a:prstGeom>
        </p:spPr>
        <p:txBody>
          <a:bodyPr anchorCtr="0" anchor="t" bIns="91425" lIns="91425" rIns="91425" tIns="91425">
            <a:noAutofit/>
          </a:bodyPr>
          <a:lstStyle/>
          <a:p>
            <a:pPr lvl="0" rtl="0">
              <a:spcBef>
                <a:spcPts val="0"/>
              </a:spcBef>
              <a:buNone/>
            </a:pPr>
            <a:r>
              <a:rPr lang="en"/>
              <a:t>What is Ecological Footprint?</a:t>
            </a:r>
          </a:p>
        </p:txBody>
      </p:sp>
      <p:sp>
        <p:nvSpPr>
          <p:cNvPr id="74" name="Shape 7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00000"/>
              </a:lnSpc>
              <a:spcBef>
                <a:spcPts val="0"/>
              </a:spcBef>
              <a:buNone/>
            </a:pPr>
            <a:r>
              <a:rPr i="1" lang="en" sz="3000">
                <a:solidFill>
                  <a:srgbClr val="FFFFFF"/>
                </a:solidFill>
              </a:rPr>
              <a:t>The term “ecological footprint” refers to the area of the earth’s productive surface, both land and sea, that it takes to support a person’s or a population’s lifestyle. Ecological footprint includes natural resources needed from the environment, plus space for infrastructure, recreation, and waste disposal. A more resource-intensive lifestyle results in a larger ecological footprint. </a:t>
            </a:r>
          </a:p>
          <a:p>
            <a:pPr lvl="0" rtl="0">
              <a:lnSpc>
                <a:spcPct val="100000"/>
              </a:lnSpc>
              <a:spcBef>
                <a:spcPts val="0"/>
              </a:spcBef>
              <a:buClr>
                <a:srgbClr val="000000"/>
              </a:buClr>
              <a:buSzPct val="30555"/>
              <a:buFont typeface="Arial"/>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0" st="0"/>
                                            </p:txEl>
                                          </p:spTgt>
                                        </p:tgtEl>
                                        <p:attrNameLst>
                                          <p:attrName>style.visibility</p:attrName>
                                        </p:attrNameLst>
                                      </p:cBhvr>
                                      <p:to>
                                        <p:strVal val="visible"/>
                                      </p:to>
                                    </p:set>
                                    <p:animEffect filter="fade" transition="in">
                                      <p:cBhvr>
                                        <p:cTn dur="1000"/>
                                        <p:tgtEl>
                                          <p:spTgt spid="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1" st="1"/>
                                            </p:txEl>
                                          </p:spTgt>
                                        </p:tgtEl>
                                        <p:attrNameLst>
                                          <p:attrName>style.visibility</p:attrName>
                                        </p:attrNameLst>
                                      </p:cBhvr>
                                      <p:to>
                                        <p:strVal val="visible"/>
                                      </p:to>
                                    </p:set>
                                    <p:animEffect filter="fade" transition="in">
                                      <p:cBhvr>
                                        <p:cTn dur="1000"/>
                                        <p:tgtEl>
                                          <p:spTgt spid="7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194550" y="445025"/>
            <a:ext cx="8790600" cy="572700"/>
          </a:xfrm>
          <a:prstGeom prst="rect">
            <a:avLst/>
          </a:prstGeom>
        </p:spPr>
        <p:txBody>
          <a:bodyPr anchorCtr="0" anchor="t" bIns="91425" lIns="91425" rIns="91425" tIns="91425">
            <a:noAutofit/>
          </a:bodyPr>
          <a:lstStyle/>
          <a:p>
            <a:pPr lvl="0" rtl="0">
              <a:spcBef>
                <a:spcPts val="0"/>
              </a:spcBef>
              <a:buNone/>
            </a:pPr>
            <a:r>
              <a:rPr lang="en"/>
              <a:t>Think about it</a:t>
            </a:r>
          </a:p>
        </p:txBody>
      </p:sp>
      <p:sp>
        <p:nvSpPr>
          <p:cNvPr id="80" name="Shape 8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00000"/>
              </a:lnSpc>
              <a:spcBef>
                <a:spcPts val="0"/>
              </a:spcBef>
              <a:buClr>
                <a:srgbClr val="000000"/>
              </a:buClr>
              <a:buSzPct val="36666"/>
              <a:buFont typeface="Arial"/>
              <a:buNone/>
            </a:pPr>
            <a:r>
              <a:rPr lang="en" sz="3000">
                <a:solidFill>
                  <a:srgbClr val="FFFFFF"/>
                </a:solidFill>
              </a:rPr>
              <a:t>Raise your hand if you have eaten 			a hamburger in the last week?</a:t>
            </a:r>
          </a:p>
          <a:p>
            <a:pPr lvl="0" rtl="0">
              <a:lnSpc>
                <a:spcPct val="100000"/>
              </a:lnSpc>
              <a:spcBef>
                <a:spcPts val="0"/>
              </a:spcBef>
              <a:buClr>
                <a:srgbClr val="000000"/>
              </a:buClr>
              <a:buSzPct val="36666"/>
              <a:buFont typeface="Arial"/>
              <a:buNone/>
            </a:pPr>
            <a:r>
              <a:t/>
            </a:r>
            <a:endParaRPr sz="3000">
              <a:solidFill>
                <a:srgbClr val="FFFFFF"/>
              </a:solidFill>
            </a:endParaRPr>
          </a:p>
          <a:p>
            <a:pPr lvl="0" rtl="0">
              <a:lnSpc>
                <a:spcPct val="100000"/>
              </a:lnSpc>
              <a:spcBef>
                <a:spcPts val="0"/>
              </a:spcBef>
              <a:buClr>
                <a:srgbClr val="000000"/>
              </a:buClr>
              <a:buSzPct val="36666"/>
              <a:buFont typeface="Arial"/>
              <a:buNone/>
            </a:pPr>
            <a:r>
              <a:rPr lang="en" sz="3000">
                <a:solidFill>
                  <a:srgbClr val="FFFFFF"/>
                </a:solidFill>
              </a:rPr>
              <a:t>Read the “Hamburger, Fries, and a Cola” article.  Write down the resources required to produce the meal and the impacts it has on the environment.</a:t>
            </a:r>
          </a:p>
        </p:txBody>
      </p:sp>
      <p:pic>
        <p:nvPicPr>
          <p:cNvPr id="81" name="Shape 81"/>
          <p:cNvPicPr preferRelativeResize="0"/>
          <p:nvPr/>
        </p:nvPicPr>
        <p:blipFill>
          <a:blip r:embed="rId3">
            <a:alphaModFix/>
          </a:blip>
          <a:stretch>
            <a:fillRect/>
          </a:stretch>
        </p:blipFill>
        <p:spPr>
          <a:xfrm>
            <a:off x="5715000" y="119725"/>
            <a:ext cx="3270150" cy="24526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0" st="0"/>
                                            </p:txEl>
                                          </p:spTgt>
                                        </p:tgtEl>
                                        <p:attrNameLst>
                                          <p:attrName>style.visibility</p:attrName>
                                        </p:attrNameLst>
                                      </p:cBhvr>
                                      <p:to>
                                        <p:strVal val="visible"/>
                                      </p:to>
                                    </p:set>
                                    <p:animEffect filter="fade" transition="in">
                                      <p:cBhvr>
                                        <p:cTn dur="1000"/>
                                        <p:tgtEl>
                                          <p:spTgt spid="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1" st="1"/>
                                            </p:txEl>
                                          </p:spTgt>
                                        </p:tgtEl>
                                        <p:attrNameLst>
                                          <p:attrName>style.visibility</p:attrName>
                                        </p:attrNameLst>
                                      </p:cBhvr>
                                      <p:to>
                                        <p:strVal val="visible"/>
                                      </p:to>
                                    </p:set>
                                    <p:animEffect filter="fade" transition="in">
                                      <p:cBhvr>
                                        <p:cTn dur="1000"/>
                                        <p:tgtEl>
                                          <p:spTgt spid="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2" st="2"/>
                                            </p:txEl>
                                          </p:spTgt>
                                        </p:tgtEl>
                                        <p:attrNameLst>
                                          <p:attrName>style.visibility</p:attrName>
                                        </p:attrNameLst>
                                      </p:cBhvr>
                                      <p:to>
                                        <p:strVal val="visible"/>
                                      </p:to>
                                    </p:set>
                                    <p:animEffect filter="fade" transition="in">
                                      <p:cBhvr>
                                        <p:cTn dur="1000"/>
                                        <p:tgtEl>
                                          <p:spTgt spid="8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pic>
        <p:nvPicPr>
          <p:cNvPr id="86" name="Shape 86"/>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87" name="Shape 87"/>
          <p:cNvPicPr preferRelativeResize="0"/>
          <p:nvPr/>
        </p:nvPicPr>
        <p:blipFill>
          <a:blip r:embed="rId4">
            <a:alphaModFix/>
          </a:blip>
          <a:stretch>
            <a:fillRect/>
          </a:stretch>
        </p:blipFill>
        <p:spPr>
          <a:xfrm>
            <a:off x="3097174" y="1170750"/>
            <a:ext cx="3412499" cy="2274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pic>
        <p:nvPicPr>
          <p:cNvPr id="92" name="Shape 92"/>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93" name="Shape 93"/>
          <p:cNvPicPr preferRelativeResize="0"/>
          <p:nvPr/>
        </p:nvPicPr>
        <p:blipFill>
          <a:blip r:embed="rId4">
            <a:alphaModFix/>
          </a:blip>
          <a:stretch>
            <a:fillRect/>
          </a:stretch>
        </p:blipFill>
        <p:spPr>
          <a:xfrm>
            <a:off x="0" y="730462"/>
            <a:ext cx="9143999" cy="3906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Brainstorm</a:t>
            </a:r>
          </a:p>
        </p:txBody>
      </p:sp>
      <p:sp>
        <p:nvSpPr>
          <p:cNvPr id="99" name="Shape 99"/>
          <p:cNvSpPr txBox="1"/>
          <p:nvPr>
            <p:ph idx="1" type="body"/>
          </p:nvPr>
        </p:nvSpPr>
        <p:spPr>
          <a:xfrm>
            <a:off x="142875" y="1152475"/>
            <a:ext cx="8906100" cy="3737100"/>
          </a:xfrm>
          <a:prstGeom prst="rect">
            <a:avLst/>
          </a:prstGeom>
        </p:spPr>
        <p:txBody>
          <a:bodyPr anchorCtr="0" anchor="t" bIns="91425" lIns="91425" rIns="91425" tIns="91425">
            <a:noAutofit/>
          </a:bodyPr>
          <a:lstStyle/>
          <a:p>
            <a:pPr lvl="0">
              <a:spcBef>
                <a:spcPts val="0"/>
              </a:spcBef>
              <a:buNone/>
            </a:pPr>
            <a:r>
              <a:rPr lang="en" sz="3000">
                <a:solidFill>
                  <a:srgbClr val="FFFFFF"/>
                </a:solidFill>
              </a:rPr>
              <a:t>In groups, brainstorm and diagram all of the resources, processes, and impacts associated with the everyday object passed out to your group.  These are items such as clothing or a piece of sports equipment. </a:t>
            </a:r>
          </a:p>
          <a:p>
            <a:pPr lvl="0">
              <a:spcBef>
                <a:spcPts val="0"/>
              </a:spcBef>
              <a:buNone/>
            </a:pPr>
            <a:r>
              <a:t/>
            </a:r>
            <a:endParaRPr sz="3000">
              <a:solidFill>
                <a:srgbClr val="FFFFFF"/>
              </a:solidFill>
            </a:endParaRPr>
          </a:p>
          <a:p>
            <a:pPr lvl="0">
              <a:spcBef>
                <a:spcPts val="0"/>
              </a:spcBef>
              <a:buNone/>
            </a:pPr>
            <a:r>
              <a:rPr lang="en" sz="3000">
                <a:solidFill>
                  <a:srgbClr val="FFFFFF"/>
                </a:solidFill>
              </a:rPr>
              <a:t>You have 20mins to make an “Impact Diagram”</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Create a List</a:t>
            </a:r>
          </a:p>
        </p:txBody>
      </p:sp>
      <p:sp>
        <p:nvSpPr>
          <p:cNvPr id="105" name="Shape 105"/>
          <p:cNvSpPr txBox="1"/>
          <p:nvPr>
            <p:ph idx="1" type="body"/>
          </p:nvPr>
        </p:nvSpPr>
        <p:spPr>
          <a:xfrm>
            <a:off x="311700" y="1000075"/>
            <a:ext cx="8520600" cy="3416400"/>
          </a:xfrm>
          <a:prstGeom prst="rect">
            <a:avLst/>
          </a:prstGeom>
        </p:spPr>
        <p:txBody>
          <a:bodyPr anchorCtr="0" anchor="t" bIns="91425" lIns="91425" rIns="91425" tIns="91425">
            <a:noAutofit/>
          </a:bodyPr>
          <a:lstStyle/>
          <a:p>
            <a:pPr lvl="0" rtl="0">
              <a:lnSpc>
                <a:spcPct val="100000"/>
              </a:lnSpc>
              <a:spcBef>
                <a:spcPts val="0"/>
              </a:spcBef>
              <a:buNone/>
            </a:pPr>
            <a:r>
              <a:rPr lang="en" sz="2800">
                <a:solidFill>
                  <a:srgbClr val="FFFFFF"/>
                </a:solidFill>
              </a:rPr>
              <a:t>You have 5 mins to create a list with your group, of ways to decrease the ecological footprint of this item.</a:t>
            </a:r>
          </a:p>
          <a:p>
            <a:pPr lvl="0" rtl="0">
              <a:lnSpc>
                <a:spcPct val="100000"/>
              </a:lnSpc>
              <a:spcBef>
                <a:spcPts val="0"/>
              </a:spcBef>
              <a:buNone/>
            </a:pPr>
            <a:r>
              <a:rPr lang="en" sz="2800">
                <a:solidFill>
                  <a:srgbClr val="FFFFFF"/>
                </a:solidFill>
              </a:rPr>
              <a:t>						</a:t>
            </a:r>
          </a:p>
          <a:p>
            <a:pPr lvl="0" rtl="0">
              <a:lnSpc>
                <a:spcPct val="100000"/>
              </a:lnSpc>
              <a:spcBef>
                <a:spcPts val="0"/>
              </a:spcBef>
              <a:buNone/>
            </a:pPr>
            <a:r>
              <a:rPr lang="en" sz="2800">
                <a:solidFill>
                  <a:srgbClr val="FFFFFF"/>
                </a:solidFill>
              </a:rPr>
              <a:t>Note: You do not need to give up everything </a:t>
            </a:r>
            <a:r>
              <a:rPr lang="en" sz="2800"/>
              <a:t>you</a:t>
            </a:r>
            <a:r>
              <a:rPr lang="en" sz="2800">
                <a:solidFill>
                  <a:srgbClr val="FFFFFF"/>
                </a:solidFill>
              </a:rPr>
              <a:t> like, but rather should focus on positive ways to reduce their impacts. </a:t>
            </a:r>
          </a:p>
          <a:p>
            <a:pPr indent="-406400" lvl="0" marL="457200" rtl="0">
              <a:lnSpc>
                <a:spcPct val="100000"/>
              </a:lnSpc>
              <a:spcBef>
                <a:spcPts val="0"/>
              </a:spcBef>
              <a:buClr>
                <a:srgbClr val="FFFFFF"/>
              </a:buClr>
              <a:buSzPct val="100000"/>
            </a:pPr>
            <a:r>
              <a:rPr lang="en" sz="2800">
                <a:solidFill>
                  <a:srgbClr val="FFFFFF"/>
                </a:solidFill>
              </a:rPr>
              <a:t>For example, instead of saying that people should never drive cars, they could suggest that people ride a bike or carpool to school when possible. </a:t>
            </a: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