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handoutMasterIdLst>
    <p:handoutMasterId r:id="rId43"/>
  </p:handoutMasterIdLst>
  <p:sldIdLst>
    <p:sldId id="256" r:id="rId2"/>
    <p:sldId id="257" r:id="rId3"/>
    <p:sldId id="294" r:id="rId4"/>
    <p:sldId id="259" r:id="rId5"/>
    <p:sldId id="258" r:id="rId6"/>
    <p:sldId id="296" r:id="rId7"/>
    <p:sldId id="295" r:id="rId8"/>
    <p:sldId id="260" r:id="rId9"/>
    <p:sldId id="261" r:id="rId10"/>
    <p:sldId id="262" r:id="rId11"/>
    <p:sldId id="263" r:id="rId12"/>
    <p:sldId id="265"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67" r:id="rId38"/>
    <p:sldId id="266" r:id="rId39"/>
    <p:sldId id="269" r:id="rId40"/>
    <p:sldId id="268" r:id="rId41"/>
    <p:sldId id="264"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3" d="100"/>
          <a:sy n="73" d="100"/>
        </p:scale>
        <p:origin x="7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9FB081-7770-42BA-9AC8-7516338316B8}" type="datetimeFigureOut">
              <a:rPr lang="en-US" smtClean="0"/>
              <a:t>11/13/2017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CBF850-DB8E-4756-A2C4-41F527A915FB}" type="slidenum">
              <a:rPr lang="en-US" smtClean="0"/>
              <a:t>‹#›</a:t>
            </a:fld>
            <a:endParaRPr lang="en-US"/>
          </a:p>
        </p:txBody>
      </p:sp>
    </p:spTree>
    <p:extLst>
      <p:ext uri="{BB962C8B-B14F-4D97-AF65-F5344CB8AC3E}">
        <p14:creationId xmlns:p14="http://schemas.microsoft.com/office/powerpoint/2010/main" val="35355311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11/13/2017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11/13/2017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Homeostasis</a:t>
            </a:r>
            <a:endParaRPr lang="en-US" dirty="0"/>
          </a:p>
        </p:txBody>
      </p:sp>
      <p:sp>
        <p:nvSpPr>
          <p:cNvPr id="3" name="Subtitle 2"/>
          <p:cNvSpPr>
            <a:spLocks noGrp="1"/>
          </p:cNvSpPr>
          <p:nvPr>
            <p:ph type="subTitle" idx="1"/>
          </p:nvPr>
        </p:nvSpPr>
        <p:spPr/>
        <p:txBody>
          <a:bodyPr>
            <a:normAutofit/>
          </a:bodyPr>
          <a:lstStyle/>
          <a:p>
            <a:r>
              <a:rPr lang="en-US" sz="3200" dirty="0" smtClean="0"/>
              <a:t>What does it mean?</a:t>
            </a:r>
            <a:endParaRPr lang="en-US" sz="3200" dirty="0"/>
          </a:p>
        </p:txBody>
      </p:sp>
    </p:spTree>
    <p:extLst>
      <p:ext uri="{BB962C8B-B14F-4D97-AF65-F5344CB8AC3E}">
        <p14:creationId xmlns:p14="http://schemas.microsoft.com/office/powerpoint/2010/main" val="115809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Write a CER!!!</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tx1"/>
                </a:solidFill>
              </a:rPr>
              <a:t>Make a claim about positive and negative feedback mechanisms.  </a:t>
            </a:r>
          </a:p>
          <a:p>
            <a:r>
              <a:rPr lang="en-US" sz="3600" dirty="0" smtClean="0">
                <a:solidFill>
                  <a:schemeClr val="tx1"/>
                </a:solidFill>
              </a:rPr>
              <a:t>Claim:  </a:t>
            </a:r>
            <a:r>
              <a:rPr lang="en-US" sz="3600" b="1" u="sng" dirty="0">
                <a:solidFill>
                  <a:schemeClr val="tx1"/>
                </a:solidFill>
              </a:rPr>
              <a:t>P</a:t>
            </a:r>
            <a:r>
              <a:rPr lang="en-US" sz="3600" b="1" u="sng" dirty="0" smtClean="0">
                <a:solidFill>
                  <a:schemeClr val="tx1"/>
                </a:solidFill>
              </a:rPr>
              <a:t>ositive and negative feedback mechanisms keep the body healthy.</a:t>
            </a:r>
          </a:p>
          <a:p>
            <a:r>
              <a:rPr lang="en-US" sz="3600" dirty="0" smtClean="0">
                <a:solidFill>
                  <a:schemeClr val="tx1"/>
                </a:solidFill>
              </a:rPr>
              <a:t>Use evidence and reasoning given in class in your notes to support your claim.</a:t>
            </a:r>
            <a:endParaRPr lang="en-US" sz="3600" dirty="0">
              <a:solidFill>
                <a:schemeClr val="tx1"/>
              </a:solidFill>
            </a:endParaRPr>
          </a:p>
        </p:txBody>
      </p:sp>
    </p:spTree>
    <p:extLst>
      <p:ext uri="{BB962C8B-B14F-4D97-AF65-F5344CB8AC3E}">
        <p14:creationId xmlns:p14="http://schemas.microsoft.com/office/powerpoint/2010/main" val="134440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Osmosis</a:t>
            </a:r>
            <a:endParaRPr lang="en-US" dirty="0"/>
          </a:p>
        </p:txBody>
      </p:sp>
      <p:sp>
        <p:nvSpPr>
          <p:cNvPr id="3" name="Content Placeholder 2"/>
          <p:cNvSpPr>
            <a:spLocks noGrp="1"/>
          </p:cNvSpPr>
          <p:nvPr>
            <p:ph idx="1"/>
          </p:nvPr>
        </p:nvSpPr>
        <p:spPr/>
        <p:txBody>
          <a:bodyPr>
            <a:normAutofit/>
          </a:bodyPr>
          <a:lstStyle/>
          <a:p>
            <a:r>
              <a:rPr lang="en-US" sz="3600" dirty="0">
                <a:solidFill>
                  <a:schemeClr val="tx1"/>
                </a:solidFill>
              </a:rPr>
              <a:t>a special form of diffusion involving water moving across a selectively permeable membrane. </a:t>
            </a:r>
            <a:endParaRPr lang="en-US" sz="3600" dirty="0" smtClean="0">
              <a:solidFill>
                <a:schemeClr val="tx1"/>
              </a:solidFill>
            </a:endParaRPr>
          </a:p>
          <a:p>
            <a:r>
              <a:rPr lang="en-US" sz="3600" dirty="0" smtClean="0">
                <a:solidFill>
                  <a:schemeClr val="tx1"/>
                </a:solidFill>
              </a:rPr>
              <a:t>hypotonic </a:t>
            </a:r>
          </a:p>
          <a:p>
            <a:r>
              <a:rPr lang="en-US" sz="3600" dirty="0" smtClean="0">
                <a:solidFill>
                  <a:schemeClr val="tx1"/>
                </a:solidFill>
              </a:rPr>
              <a:t>hypertonic</a:t>
            </a:r>
          </a:p>
          <a:p>
            <a:r>
              <a:rPr lang="en-US" sz="3600" dirty="0" smtClean="0">
                <a:solidFill>
                  <a:schemeClr val="tx1"/>
                </a:solidFill>
              </a:rPr>
              <a:t>Isotonic pressure (look in index)</a:t>
            </a:r>
          </a:p>
          <a:p>
            <a:r>
              <a:rPr lang="en-US" sz="3600" dirty="0" smtClean="0">
                <a:solidFill>
                  <a:schemeClr val="tx1"/>
                </a:solidFill>
              </a:rPr>
              <a:t>osmotic pressure (index – osmosis page 224)</a:t>
            </a:r>
            <a:endParaRPr lang="en-US" sz="3600" dirty="0">
              <a:solidFill>
                <a:schemeClr val="tx1"/>
              </a:solidFill>
            </a:endParaRPr>
          </a:p>
        </p:txBody>
      </p:sp>
    </p:spTree>
    <p:extLst>
      <p:ext uri="{BB962C8B-B14F-4D97-AF65-F5344CB8AC3E}">
        <p14:creationId xmlns:p14="http://schemas.microsoft.com/office/powerpoint/2010/main" val="3512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Passive transport</a:t>
            </a:r>
            <a:endParaRPr lang="en-US" dirty="0"/>
          </a:p>
        </p:txBody>
      </p:sp>
      <p:sp>
        <p:nvSpPr>
          <p:cNvPr id="3" name="Content Placeholder 2"/>
          <p:cNvSpPr>
            <a:spLocks noGrp="1"/>
          </p:cNvSpPr>
          <p:nvPr>
            <p:ph idx="1"/>
          </p:nvPr>
        </p:nvSpPr>
        <p:spPr/>
        <p:txBody>
          <a:bodyPr>
            <a:normAutofit/>
          </a:bodyPr>
          <a:lstStyle/>
          <a:p>
            <a:r>
              <a:rPr lang="en-US" sz="3200" dirty="0"/>
              <a:t> </a:t>
            </a:r>
            <a:r>
              <a:rPr lang="en-US" sz="3200" b="1" dirty="0">
                <a:solidFill>
                  <a:schemeClr val="tx1"/>
                </a:solidFill>
              </a:rPr>
              <a:t>Passive transport</a:t>
            </a:r>
            <a:r>
              <a:rPr lang="en-US" sz="3200" dirty="0">
                <a:solidFill>
                  <a:schemeClr val="tx1"/>
                </a:solidFill>
              </a:rPr>
              <a:t> does not require the cell to expend any </a:t>
            </a:r>
            <a:r>
              <a:rPr lang="en-US" sz="3200" dirty="0" smtClean="0">
                <a:solidFill>
                  <a:schemeClr val="tx1"/>
                </a:solidFill>
              </a:rPr>
              <a:t>energy </a:t>
            </a:r>
          </a:p>
          <a:p>
            <a:r>
              <a:rPr lang="en-US" sz="3200" dirty="0" smtClean="0">
                <a:solidFill>
                  <a:schemeClr val="tx1"/>
                </a:solidFill>
              </a:rPr>
              <a:t>involves </a:t>
            </a:r>
            <a:r>
              <a:rPr lang="en-US" sz="3200" dirty="0">
                <a:solidFill>
                  <a:schemeClr val="tx1"/>
                </a:solidFill>
              </a:rPr>
              <a:t>a substance diffusing down its concentration gradient across a membrane. </a:t>
            </a:r>
            <a:r>
              <a:rPr lang="en-US" sz="3200" dirty="0" smtClean="0">
                <a:solidFill>
                  <a:schemeClr val="tx1"/>
                </a:solidFill>
              </a:rPr>
              <a:t>A </a:t>
            </a:r>
            <a:r>
              <a:rPr lang="en-US" sz="3200" b="1" u="sng" dirty="0" smtClean="0">
                <a:solidFill>
                  <a:schemeClr val="tx1"/>
                </a:solidFill>
              </a:rPr>
              <a:t>concentration </a:t>
            </a:r>
            <a:r>
              <a:rPr lang="en-US" sz="3200" b="1" u="sng" dirty="0">
                <a:solidFill>
                  <a:schemeClr val="tx1"/>
                </a:solidFill>
              </a:rPr>
              <a:t>gradient</a:t>
            </a:r>
            <a:r>
              <a:rPr lang="en-US" sz="3200" dirty="0">
                <a:solidFill>
                  <a:schemeClr val="tx1"/>
                </a:solidFill>
              </a:rPr>
              <a:t> is a just a region of space over which the concentration of a substance changes, and substances will naturally move </a:t>
            </a:r>
            <a:r>
              <a:rPr lang="en-US" sz="3200" u="sng" dirty="0">
                <a:solidFill>
                  <a:schemeClr val="tx1"/>
                </a:solidFill>
              </a:rPr>
              <a:t>down</a:t>
            </a:r>
            <a:r>
              <a:rPr lang="en-US" sz="3200" dirty="0">
                <a:solidFill>
                  <a:schemeClr val="tx1"/>
                </a:solidFill>
              </a:rPr>
              <a:t> their gradients, </a:t>
            </a:r>
            <a:r>
              <a:rPr lang="en-US" sz="3200" u="sng" dirty="0">
                <a:solidFill>
                  <a:schemeClr val="tx1"/>
                </a:solidFill>
              </a:rPr>
              <a:t>from an area of higher to an area of lower concentration</a:t>
            </a:r>
            <a:r>
              <a:rPr lang="en-US" sz="3200" dirty="0"/>
              <a:t>.</a:t>
            </a:r>
          </a:p>
        </p:txBody>
      </p:sp>
    </p:spTree>
    <p:extLst>
      <p:ext uri="{BB962C8B-B14F-4D97-AF65-F5344CB8AC3E}">
        <p14:creationId xmlns:p14="http://schemas.microsoft.com/office/powerpoint/2010/main" val="340084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8732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4694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779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141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21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602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564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Write this down!</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tx1"/>
                </a:solidFill>
              </a:rPr>
              <a:t>Homeostasis:  Greek </a:t>
            </a:r>
            <a:r>
              <a:rPr lang="en-US" sz="3600" dirty="0">
                <a:solidFill>
                  <a:schemeClr val="tx1"/>
                </a:solidFill>
              </a:rPr>
              <a:t>for “staying the </a:t>
            </a:r>
            <a:r>
              <a:rPr lang="en-US" sz="3600" dirty="0" smtClean="0">
                <a:solidFill>
                  <a:schemeClr val="tx1"/>
                </a:solidFill>
              </a:rPr>
              <a:t>same”</a:t>
            </a:r>
          </a:p>
          <a:p>
            <a:pPr lvl="1"/>
            <a:r>
              <a:rPr lang="en-US" sz="2600" dirty="0" smtClean="0">
                <a:solidFill>
                  <a:schemeClr val="tx1"/>
                </a:solidFill>
              </a:rPr>
              <a:t>body </a:t>
            </a:r>
            <a:r>
              <a:rPr lang="en-US" sz="2600" dirty="0">
                <a:solidFill>
                  <a:schemeClr val="tx1"/>
                </a:solidFill>
              </a:rPr>
              <a:t>maintains a stable internal environment. </a:t>
            </a:r>
            <a:endParaRPr lang="en-US" sz="2600" dirty="0" smtClean="0">
              <a:solidFill>
                <a:schemeClr val="tx1"/>
              </a:solidFill>
            </a:endParaRPr>
          </a:p>
          <a:p>
            <a:r>
              <a:rPr lang="en-US" sz="3600" dirty="0" smtClean="0">
                <a:solidFill>
                  <a:schemeClr val="tx1"/>
                </a:solidFill>
              </a:rPr>
              <a:t>The </a:t>
            </a:r>
            <a:r>
              <a:rPr lang="en-US" sz="3600" dirty="0">
                <a:solidFill>
                  <a:schemeClr val="tx1"/>
                </a:solidFill>
              </a:rPr>
              <a:t>hypothalamus is a part of the brain that helps the body maintain homeostasis. </a:t>
            </a:r>
          </a:p>
          <a:p>
            <a:pPr lvl="1"/>
            <a:r>
              <a:rPr lang="en-US" sz="2600" dirty="0" smtClean="0">
                <a:solidFill>
                  <a:schemeClr val="tx1"/>
                </a:solidFill>
              </a:rPr>
              <a:t>located </a:t>
            </a:r>
            <a:r>
              <a:rPr lang="en-US" sz="2600" dirty="0">
                <a:solidFill>
                  <a:schemeClr val="tx1"/>
                </a:solidFill>
              </a:rPr>
              <a:t>in the brain just above the brain stem </a:t>
            </a:r>
            <a:endParaRPr lang="en-US" sz="2600" dirty="0" smtClean="0">
              <a:solidFill>
                <a:schemeClr val="tx1"/>
              </a:solidFill>
            </a:endParaRPr>
          </a:p>
          <a:p>
            <a:pPr lvl="1"/>
            <a:r>
              <a:rPr lang="en-US" sz="2600" dirty="0" smtClean="0">
                <a:solidFill>
                  <a:schemeClr val="tx1"/>
                </a:solidFill>
              </a:rPr>
              <a:t>a </a:t>
            </a:r>
            <a:r>
              <a:rPr lang="en-US" sz="2600" dirty="0">
                <a:solidFill>
                  <a:schemeClr val="tx1"/>
                </a:solidFill>
              </a:rPr>
              <a:t>group of neurons that forms the primary link between the nervous system and the endocrine system. </a:t>
            </a:r>
            <a:endParaRPr lang="en-US" sz="2600" dirty="0" smtClean="0">
              <a:solidFill>
                <a:schemeClr val="tx1"/>
              </a:solidFill>
            </a:endParaRPr>
          </a:p>
        </p:txBody>
      </p:sp>
    </p:spTree>
    <p:extLst>
      <p:ext uri="{BB962C8B-B14F-4D97-AF65-F5344CB8AC3E}">
        <p14:creationId xmlns:p14="http://schemas.microsoft.com/office/powerpoint/2010/main" val="4231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605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022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637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037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343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871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8959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8307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6674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505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solidFill>
                  <a:schemeClr val="tx1"/>
                </a:solidFill>
              </a:rPr>
              <a:t>This small part of the brain is responsible for regulating many key body processes </a:t>
            </a:r>
            <a:endParaRPr lang="en-US" sz="3600" dirty="0" smtClean="0">
              <a:solidFill>
                <a:schemeClr val="tx1"/>
              </a:solidFill>
            </a:endParaRPr>
          </a:p>
          <a:p>
            <a:pPr lvl="1"/>
            <a:r>
              <a:rPr lang="en-US" sz="3200" dirty="0" smtClean="0">
                <a:solidFill>
                  <a:schemeClr val="tx1"/>
                </a:solidFill>
              </a:rPr>
              <a:t>internal </a:t>
            </a:r>
            <a:r>
              <a:rPr lang="en-US" sz="3200" dirty="0">
                <a:solidFill>
                  <a:schemeClr val="tx1"/>
                </a:solidFill>
              </a:rPr>
              <a:t>body temperature, </a:t>
            </a:r>
            <a:endParaRPr lang="en-US" sz="3200" dirty="0" smtClean="0">
              <a:solidFill>
                <a:schemeClr val="tx1"/>
              </a:solidFill>
            </a:endParaRPr>
          </a:p>
          <a:p>
            <a:pPr lvl="1"/>
            <a:r>
              <a:rPr lang="en-US" sz="3200" dirty="0" smtClean="0">
                <a:solidFill>
                  <a:schemeClr val="tx1"/>
                </a:solidFill>
              </a:rPr>
              <a:t>hunger</a:t>
            </a:r>
            <a:r>
              <a:rPr lang="en-US" sz="3200" dirty="0">
                <a:solidFill>
                  <a:schemeClr val="tx1"/>
                </a:solidFill>
              </a:rPr>
              <a:t>, </a:t>
            </a:r>
            <a:endParaRPr lang="en-US" sz="3200" dirty="0" smtClean="0">
              <a:solidFill>
                <a:schemeClr val="tx1"/>
              </a:solidFill>
            </a:endParaRPr>
          </a:p>
          <a:p>
            <a:pPr lvl="1"/>
            <a:r>
              <a:rPr lang="en-US" sz="3200" dirty="0" smtClean="0">
                <a:solidFill>
                  <a:schemeClr val="tx1"/>
                </a:solidFill>
              </a:rPr>
              <a:t>thirst</a:t>
            </a:r>
            <a:r>
              <a:rPr lang="en-US" sz="3200" dirty="0">
                <a:solidFill>
                  <a:schemeClr val="tx1"/>
                </a:solidFill>
              </a:rPr>
              <a:t>, </a:t>
            </a:r>
            <a:endParaRPr lang="en-US" sz="3200" dirty="0" smtClean="0">
              <a:solidFill>
                <a:schemeClr val="tx1"/>
              </a:solidFill>
            </a:endParaRPr>
          </a:p>
          <a:p>
            <a:pPr lvl="1"/>
            <a:r>
              <a:rPr lang="en-US" sz="3200" dirty="0" smtClean="0">
                <a:solidFill>
                  <a:schemeClr val="tx1"/>
                </a:solidFill>
              </a:rPr>
              <a:t>blood </a:t>
            </a:r>
            <a:r>
              <a:rPr lang="en-US" sz="3200" dirty="0">
                <a:solidFill>
                  <a:schemeClr val="tx1"/>
                </a:solidFill>
              </a:rPr>
              <a:t>pressure, </a:t>
            </a:r>
            <a:r>
              <a:rPr lang="en-US" sz="3200" dirty="0" smtClean="0">
                <a:solidFill>
                  <a:schemeClr val="tx1"/>
                </a:solidFill>
              </a:rPr>
              <a:t> </a:t>
            </a:r>
          </a:p>
          <a:p>
            <a:pPr lvl="1"/>
            <a:r>
              <a:rPr lang="en-US" sz="3200" dirty="0" smtClean="0">
                <a:solidFill>
                  <a:schemeClr val="tx1"/>
                </a:solidFill>
              </a:rPr>
              <a:t>daily </a:t>
            </a:r>
            <a:r>
              <a:rPr lang="en-US" sz="3200" dirty="0">
                <a:solidFill>
                  <a:schemeClr val="tx1"/>
                </a:solidFill>
              </a:rPr>
              <a:t>(circadian) rhythms.</a:t>
            </a:r>
          </a:p>
          <a:p>
            <a:endParaRPr lang="en-US" dirty="0"/>
          </a:p>
        </p:txBody>
      </p:sp>
    </p:spTree>
    <p:extLst>
      <p:ext uri="{BB962C8B-B14F-4D97-AF65-F5344CB8AC3E}">
        <p14:creationId xmlns:p14="http://schemas.microsoft.com/office/powerpoint/2010/main" val="3390417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9206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3776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4692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4422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1931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3977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3715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perseus-images.s3.amazonaws.com/932a09a9bbf6ac995985e9240c613abc3ab5bff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7" y="1106905"/>
            <a:ext cx="8855241" cy="44917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5095" y="5598695"/>
            <a:ext cx="6096000" cy="923330"/>
          </a:xfrm>
          <a:prstGeom prst="rect">
            <a:avLst/>
          </a:prstGeom>
        </p:spPr>
        <p:txBody>
          <a:bodyPr>
            <a:spAutoFit/>
          </a:bodyPr>
          <a:lstStyle/>
          <a:p>
            <a:r>
              <a:rPr lang="en-US" dirty="0"/>
              <a:t>https://www.khanacademy.org/science/biology/membranes-and-transport/passive-transport/a/diffusion-and-passive-transport</a:t>
            </a:r>
          </a:p>
        </p:txBody>
      </p:sp>
    </p:spTree>
    <p:extLst>
      <p:ext uri="{BB962C8B-B14F-4D97-AF65-F5344CB8AC3E}">
        <p14:creationId xmlns:p14="http://schemas.microsoft.com/office/powerpoint/2010/main" val="365063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Active transport</a:t>
            </a:r>
            <a:endParaRPr lang="en-US" dirty="0"/>
          </a:p>
        </p:txBody>
      </p:sp>
      <p:sp>
        <p:nvSpPr>
          <p:cNvPr id="3" name="Content Placeholder 2"/>
          <p:cNvSpPr>
            <a:spLocks noGrp="1"/>
          </p:cNvSpPr>
          <p:nvPr>
            <p:ph idx="1"/>
          </p:nvPr>
        </p:nvSpPr>
        <p:spPr>
          <a:xfrm>
            <a:off x="1143000" y="1732547"/>
            <a:ext cx="9872871" cy="4604085"/>
          </a:xfrm>
        </p:spPr>
        <p:txBody>
          <a:bodyPr>
            <a:noAutofit/>
          </a:bodyPr>
          <a:lstStyle/>
          <a:p>
            <a:r>
              <a:rPr lang="en-US" sz="2800" dirty="0"/>
              <a:t>To move substances against a </a:t>
            </a:r>
            <a:r>
              <a:rPr lang="en-US" sz="2800" u="sng" dirty="0"/>
              <a:t>concentration</a:t>
            </a:r>
            <a:r>
              <a:rPr lang="en-US" sz="2800" dirty="0"/>
              <a:t> or </a:t>
            </a:r>
            <a:r>
              <a:rPr lang="en-US" sz="2800" u="sng" dirty="0"/>
              <a:t>electrochemical gradient</a:t>
            </a:r>
            <a:r>
              <a:rPr lang="en-US" sz="2800" dirty="0"/>
              <a:t>, the cell must use energy. </a:t>
            </a:r>
            <a:endParaRPr lang="en-US" sz="2800" dirty="0" smtClean="0"/>
          </a:p>
          <a:p>
            <a:r>
              <a:rPr lang="en-US" sz="2800" dirty="0" smtClean="0"/>
              <a:t>Active </a:t>
            </a:r>
            <a:r>
              <a:rPr lang="en-US" sz="2800" dirty="0"/>
              <a:t>transport mechanisms do just this, expending energy (often in the form of ATP) to maintain the right concentrations of ions and molecules in living </a:t>
            </a:r>
            <a:r>
              <a:rPr lang="en-US" sz="2800" dirty="0" smtClean="0"/>
              <a:t>cells</a:t>
            </a:r>
          </a:p>
          <a:p>
            <a:r>
              <a:rPr lang="en-US" sz="2800" dirty="0" smtClean="0"/>
              <a:t>cells </a:t>
            </a:r>
            <a:r>
              <a:rPr lang="en-US" sz="2800" dirty="0"/>
              <a:t>spend much of the energy they harvest in metabolism to keep their active transport processes running</a:t>
            </a:r>
            <a:r>
              <a:rPr lang="en-US" sz="2800" dirty="0" smtClean="0"/>
              <a:t>.</a:t>
            </a:r>
          </a:p>
          <a:p>
            <a:r>
              <a:rPr lang="en-US" sz="2800" dirty="0" smtClean="0"/>
              <a:t> </a:t>
            </a:r>
            <a:r>
              <a:rPr lang="en-US" sz="2800" dirty="0"/>
              <a:t>For </a:t>
            </a:r>
            <a:r>
              <a:rPr lang="en-US" sz="2800" dirty="0" smtClean="0"/>
              <a:t>example, </a:t>
            </a:r>
            <a:r>
              <a:rPr lang="en-US" sz="2800" dirty="0"/>
              <a:t>most of a red blood cell’s energy is used to maintain internal sodium and potassium levels that differ from those of the surrounding environment.</a:t>
            </a:r>
          </a:p>
        </p:txBody>
      </p:sp>
    </p:spTree>
    <p:extLst>
      <p:ext uri="{BB962C8B-B14F-4D97-AF65-F5344CB8AC3E}">
        <p14:creationId xmlns:p14="http://schemas.microsoft.com/office/powerpoint/2010/main" val="554768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ATP</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solidFill>
                  <a:schemeClr val="tx1"/>
                </a:solidFill>
              </a:rPr>
              <a:t>Adenosine tri-phosphate</a:t>
            </a:r>
          </a:p>
          <a:p>
            <a:r>
              <a:rPr lang="en-US" sz="9600" dirty="0" smtClean="0">
                <a:solidFill>
                  <a:schemeClr val="tx1"/>
                </a:solidFill>
              </a:rPr>
              <a:t>Needed for active transport</a:t>
            </a:r>
          </a:p>
          <a:p>
            <a:r>
              <a:rPr lang="en-US" sz="9600" dirty="0" smtClean="0">
                <a:solidFill>
                  <a:schemeClr val="tx1"/>
                </a:solidFill>
              </a:rPr>
              <a:t>Energy</a:t>
            </a:r>
          </a:p>
          <a:p>
            <a:r>
              <a:rPr lang="en-US" sz="9600" dirty="0" smtClean="0">
                <a:solidFill>
                  <a:schemeClr val="tx1"/>
                </a:solidFill>
              </a:rPr>
              <a:t>K and Na pump in cell membrane</a:t>
            </a:r>
          </a:p>
          <a:p>
            <a:r>
              <a:rPr lang="en-US" sz="9600" dirty="0" err="1" smtClean="0">
                <a:solidFill>
                  <a:schemeClr val="tx1"/>
                </a:solidFill>
              </a:rPr>
              <a:t>Pg</a:t>
            </a:r>
            <a:r>
              <a:rPr lang="en-US" sz="9600" dirty="0" smtClean="0">
                <a:solidFill>
                  <a:schemeClr val="tx1"/>
                </a:solidFill>
              </a:rPr>
              <a:t> 358, 373</a:t>
            </a:r>
          </a:p>
          <a:p>
            <a:r>
              <a:rPr lang="en-US" sz="9600" dirty="0">
                <a:solidFill>
                  <a:schemeClr val="tx1"/>
                </a:solidFill>
              </a:rPr>
              <a:t>“Emphasis is on functions at the organism system level such as nutrient uptake, water delivery, and organism movement in response to neural stimuli.”</a:t>
            </a:r>
          </a:p>
          <a:p>
            <a:r>
              <a:rPr lang="en-US" sz="9600" dirty="0">
                <a:solidFill>
                  <a:schemeClr val="tx1"/>
                </a:solidFill>
              </a:rPr>
              <a:t>“HR response to exercise, </a:t>
            </a:r>
            <a:r>
              <a:rPr lang="en-US" sz="9600" dirty="0" err="1">
                <a:solidFill>
                  <a:schemeClr val="tx1"/>
                </a:solidFill>
              </a:rPr>
              <a:t>stomate</a:t>
            </a:r>
            <a:r>
              <a:rPr lang="en-US" sz="9600" dirty="0">
                <a:solidFill>
                  <a:schemeClr val="tx1"/>
                </a:solidFill>
              </a:rPr>
              <a:t> response to moisture and temp., and root development in response to water levels.”</a:t>
            </a:r>
          </a:p>
          <a:p>
            <a:pPr marL="45720" indent="0">
              <a:buNone/>
            </a:pPr>
            <a:r>
              <a:rPr lang="en-US" dirty="0"/>
              <a:t/>
            </a:r>
            <a:br>
              <a:rPr lang="en-US" dirty="0"/>
            </a:br>
            <a:endParaRPr lang="en-US" dirty="0"/>
          </a:p>
        </p:txBody>
      </p:sp>
    </p:spTree>
    <p:extLst>
      <p:ext uri="{BB962C8B-B14F-4D97-AF65-F5344CB8AC3E}">
        <p14:creationId xmlns:p14="http://schemas.microsoft.com/office/powerpoint/2010/main" val="402384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negative feedback mechanisms</a:t>
            </a:r>
            <a:endParaRPr lang="en-US" dirty="0"/>
          </a:p>
        </p:txBody>
      </p:sp>
      <p:sp>
        <p:nvSpPr>
          <p:cNvPr id="3" name="Subtitle 2"/>
          <p:cNvSpPr>
            <a:spLocks noGrp="1"/>
          </p:cNvSpPr>
          <p:nvPr>
            <p:ph type="subTitle" idx="1"/>
          </p:nvPr>
        </p:nvSpPr>
        <p:spPr/>
        <p:txBody>
          <a:bodyPr>
            <a:normAutofit/>
          </a:bodyPr>
          <a:lstStyle/>
          <a:p>
            <a:r>
              <a:rPr lang="en-US" sz="3600" dirty="0" smtClean="0"/>
              <a:t>Write this down!</a:t>
            </a:r>
            <a:endParaRPr lang="en-US" sz="3600" dirty="0"/>
          </a:p>
        </p:txBody>
      </p:sp>
    </p:spTree>
    <p:extLst>
      <p:ext uri="{BB962C8B-B14F-4D97-AF65-F5344CB8AC3E}">
        <p14:creationId xmlns:p14="http://schemas.microsoft.com/office/powerpoint/2010/main" val="1697529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lassconnection.s3.amazonaws.com/686/flashcards/2090686/png/screen_shot_2013-12-09_at_83347_pm-142DA24BEBD70479C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 y="565265"/>
            <a:ext cx="11288683"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24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Levels </a:t>
            </a:r>
            <a:r>
              <a:rPr lang="en-US" smtClean="0"/>
              <a:t>of organization</a:t>
            </a:r>
            <a:endParaRPr lang="en-US"/>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Atoms			Community</a:t>
            </a:r>
          </a:p>
          <a:p>
            <a:r>
              <a:rPr lang="en-US" dirty="0" smtClean="0">
                <a:solidFill>
                  <a:schemeClr val="tx1"/>
                </a:solidFill>
              </a:rPr>
              <a:t>Molecules			Ecosystem</a:t>
            </a:r>
          </a:p>
          <a:p>
            <a:r>
              <a:rPr lang="en-US" dirty="0" smtClean="0">
                <a:solidFill>
                  <a:schemeClr val="tx1"/>
                </a:solidFill>
              </a:rPr>
              <a:t>Organelles			Biome</a:t>
            </a:r>
          </a:p>
          <a:p>
            <a:r>
              <a:rPr lang="en-US" dirty="0" smtClean="0">
                <a:solidFill>
                  <a:schemeClr val="tx1"/>
                </a:solidFill>
              </a:rPr>
              <a:t>Cells				Biosphere</a:t>
            </a:r>
          </a:p>
          <a:p>
            <a:r>
              <a:rPr lang="en-US" dirty="0" smtClean="0">
                <a:solidFill>
                  <a:schemeClr val="tx1"/>
                </a:solidFill>
              </a:rPr>
              <a:t>Tissues</a:t>
            </a:r>
          </a:p>
          <a:p>
            <a:r>
              <a:rPr lang="en-US" dirty="0" smtClean="0">
                <a:solidFill>
                  <a:schemeClr val="tx1"/>
                </a:solidFill>
              </a:rPr>
              <a:t>Organs</a:t>
            </a:r>
          </a:p>
          <a:p>
            <a:r>
              <a:rPr lang="en-US" dirty="0" smtClean="0">
                <a:solidFill>
                  <a:schemeClr val="tx1"/>
                </a:solidFill>
              </a:rPr>
              <a:t>Organ systems</a:t>
            </a:r>
          </a:p>
          <a:p>
            <a:r>
              <a:rPr lang="en-US" dirty="0" smtClean="0">
                <a:solidFill>
                  <a:schemeClr val="tx1"/>
                </a:solidFill>
              </a:rPr>
              <a:t>Organism</a:t>
            </a:r>
          </a:p>
          <a:p>
            <a:r>
              <a:rPr lang="en-US" dirty="0" smtClean="0">
                <a:solidFill>
                  <a:schemeClr val="tx1"/>
                </a:solidFill>
              </a:rPr>
              <a:t>population</a:t>
            </a:r>
            <a:endParaRPr lang="en-US" dirty="0">
              <a:solidFill>
                <a:schemeClr val="tx1"/>
              </a:solidFill>
            </a:endParaRPr>
          </a:p>
        </p:txBody>
      </p:sp>
    </p:spTree>
    <p:extLst>
      <p:ext uri="{BB962C8B-B14F-4D97-AF65-F5344CB8AC3E}">
        <p14:creationId xmlns:p14="http://schemas.microsoft.com/office/powerpoint/2010/main" val="4832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rPr>
              <a:t>Negative Feedback </a:t>
            </a:r>
            <a:r>
              <a:rPr lang="en-US" dirty="0">
                <a:solidFill>
                  <a:schemeClr val="tx1"/>
                </a:solidFill>
              </a:rPr>
              <a:t>mechanisms</a:t>
            </a:r>
          </a:p>
        </p:txBody>
      </p:sp>
      <p:sp>
        <p:nvSpPr>
          <p:cNvPr id="3" name="Content Placeholder 2"/>
          <p:cNvSpPr>
            <a:spLocks noGrp="1"/>
          </p:cNvSpPr>
          <p:nvPr>
            <p:ph idx="1"/>
          </p:nvPr>
        </p:nvSpPr>
        <p:spPr/>
        <p:txBody>
          <a:bodyPr>
            <a:normAutofit/>
          </a:bodyPr>
          <a:lstStyle/>
          <a:p>
            <a:r>
              <a:rPr lang="en-US" sz="3600" dirty="0">
                <a:solidFill>
                  <a:schemeClr val="tx1"/>
                </a:solidFill>
              </a:rPr>
              <a:t>Negative feedback mechanisms are found in the regulation of blood pressure, heart rate, and internal temperature controls. </a:t>
            </a:r>
            <a:endParaRPr lang="en-US" sz="3600" dirty="0" smtClean="0">
              <a:solidFill>
                <a:schemeClr val="tx1"/>
              </a:solidFill>
            </a:endParaRPr>
          </a:p>
          <a:p>
            <a:r>
              <a:rPr lang="en-US" sz="3600" dirty="0" smtClean="0">
                <a:solidFill>
                  <a:schemeClr val="tx1"/>
                </a:solidFill>
              </a:rPr>
              <a:t>For </a:t>
            </a:r>
            <a:r>
              <a:rPr lang="en-US" sz="3600" dirty="0">
                <a:solidFill>
                  <a:schemeClr val="tx1"/>
                </a:solidFill>
              </a:rPr>
              <a:t>example, the normal internal temperature for the human body is approximately 98.6˚F. If the body temperature rises because of exercise, the body will start to try and cool itself off. </a:t>
            </a:r>
            <a:endParaRPr lang="en-US" sz="3600" dirty="0" smtClean="0">
              <a:solidFill>
                <a:schemeClr val="tx1"/>
              </a:solidFill>
            </a:endParaRPr>
          </a:p>
        </p:txBody>
      </p:sp>
    </p:spTree>
    <p:extLst>
      <p:ext uri="{BB962C8B-B14F-4D97-AF65-F5344CB8AC3E}">
        <p14:creationId xmlns:p14="http://schemas.microsoft.com/office/powerpoint/2010/main" val="171188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200" dirty="0">
                <a:solidFill>
                  <a:schemeClr val="tx1"/>
                </a:solidFill>
              </a:rPr>
              <a:t>This happens through coordination between the hypothalamus and the various body systems that are affected. Signals are sent that allow blood vessels to return to the normal state, sweat to be produced, pores to be dilated, and heart and breathing rate to normalize. </a:t>
            </a:r>
          </a:p>
          <a:p>
            <a:r>
              <a:rPr lang="en-US" sz="3200" dirty="0">
                <a:solidFill>
                  <a:schemeClr val="tx1"/>
                </a:solidFill>
              </a:rPr>
              <a:t>This is very similar to the way a thermostat works. When the temperature of a room becomes too warm, the thermostat will switch on the air conditioning and cool the room. When the room temperature reaches a set desired temperature, the system turns off. </a:t>
            </a:r>
          </a:p>
          <a:p>
            <a:endParaRPr lang="en-US" dirty="0"/>
          </a:p>
        </p:txBody>
      </p:sp>
    </p:spTree>
    <p:extLst>
      <p:ext uri="{BB962C8B-B14F-4D97-AF65-F5344CB8AC3E}">
        <p14:creationId xmlns:p14="http://schemas.microsoft.com/office/powerpoint/2010/main" val="405677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89383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positive feedback mechanisms</a:t>
            </a:r>
            <a:endParaRPr lang="en-US" dirty="0"/>
          </a:p>
        </p:txBody>
      </p:sp>
      <p:sp>
        <p:nvSpPr>
          <p:cNvPr id="3" name="Subtitle 2"/>
          <p:cNvSpPr>
            <a:spLocks noGrp="1"/>
          </p:cNvSpPr>
          <p:nvPr>
            <p:ph type="subTitle" idx="1"/>
          </p:nvPr>
        </p:nvSpPr>
        <p:spPr/>
        <p:txBody>
          <a:bodyPr>
            <a:normAutofit/>
          </a:bodyPr>
          <a:lstStyle/>
          <a:p>
            <a:r>
              <a:rPr lang="en-US" sz="3600" dirty="0" smtClean="0"/>
              <a:t>Write this down!</a:t>
            </a:r>
            <a:endParaRPr lang="en-US" sz="3600" dirty="0"/>
          </a:p>
        </p:txBody>
      </p:sp>
    </p:spTree>
    <p:extLst>
      <p:ext uri="{BB962C8B-B14F-4D97-AF65-F5344CB8AC3E}">
        <p14:creationId xmlns:p14="http://schemas.microsoft.com/office/powerpoint/2010/main" val="2422528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Positive Feedback mechanisms</a:t>
            </a:r>
            <a:endParaRPr lang="en-US" dirty="0"/>
          </a:p>
        </p:txBody>
      </p:sp>
      <p:sp>
        <p:nvSpPr>
          <p:cNvPr id="3" name="Content Placeholder 2"/>
          <p:cNvSpPr>
            <a:spLocks noGrp="1"/>
          </p:cNvSpPr>
          <p:nvPr>
            <p:ph idx="1"/>
          </p:nvPr>
        </p:nvSpPr>
        <p:spPr>
          <a:xfrm>
            <a:off x="1143000" y="2057399"/>
            <a:ext cx="9872871" cy="4263189"/>
          </a:xfrm>
        </p:spPr>
        <p:txBody>
          <a:bodyPr>
            <a:noAutofit/>
          </a:bodyPr>
          <a:lstStyle/>
          <a:p>
            <a:r>
              <a:rPr lang="en-US" sz="2800" dirty="0" smtClean="0">
                <a:solidFill>
                  <a:schemeClr val="tx1"/>
                </a:solidFill>
              </a:rPr>
              <a:t>A </a:t>
            </a:r>
            <a:r>
              <a:rPr lang="en-US" sz="2800" dirty="0">
                <a:solidFill>
                  <a:schemeClr val="tx1"/>
                </a:solidFill>
              </a:rPr>
              <a:t>mechanism that is much rarer in a healthy body</a:t>
            </a:r>
            <a:r>
              <a:rPr lang="en-US" sz="2800" dirty="0" smtClean="0">
                <a:solidFill>
                  <a:schemeClr val="tx1"/>
                </a:solidFill>
              </a:rPr>
              <a:t>.</a:t>
            </a:r>
          </a:p>
          <a:p>
            <a:r>
              <a:rPr lang="en-US" sz="2800" dirty="0" smtClean="0">
                <a:solidFill>
                  <a:schemeClr val="tx1"/>
                </a:solidFill>
              </a:rPr>
              <a:t> </a:t>
            </a:r>
            <a:r>
              <a:rPr lang="en-US" sz="2800" dirty="0">
                <a:solidFill>
                  <a:schemeClr val="tx1"/>
                </a:solidFill>
              </a:rPr>
              <a:t>Instead of restoring the body to a normal state, the positive feedback mechanism causes an even greater change. </a:t>
            </a:r>
            <a:endParaRPr lang="en-US" sz="2800" dirty="0" smtClean="0">
              <a:solidFill>
                <a:schemeClr val="tx1"/>
              </a:solidFill>
            </a:endParaRPr>
          </a:p>
          <a:p>
            <a:r>
              <a:rPr lang="en-US" sz="2800" dirty="0" smtClean="0">
                <a:solidFill>
                  <a:schemeClr val="tx1"/>
                </a:solidFill>
              </a:rPr>
              <a:t>An </a:t>
            </a:r>
            <a:r>
              <a:rPr lang="en-US" sz="2800" dirty="0">
                <a:solidFill>
                  <a:schemeClr val="tx1"/>
                </a:solidFill>
              </a:rPr>
              <a:t>example of positive feedback can be found in the release of oxytocin, a hormone that intensifies the contractions that take place during childbirth. As the baby’s head is ready to move out of the mother’s body, oxytocin increases and the levels of contractions increase thus pushing the baby out. In this instance, the body responds to an event with more “force” or in a stronger way. </a:t>
            </a:r>
          </a:p>
        </p:txBody>
      </p:sp>
    </p:spTree>
    <p:extLst>
      <p:ext uri="{BB962C8B-B14F-4D97-AF65-F5344CB8AC3E}">
        <p14:creationId xmlns:p14="http://schemas.microsoft.com/office/powerpoint/2010/main" val="338860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2645</TotalTime>
  <Words>625</Words>
  <Application>Microsoft Office PowerPoint</Application>
  <PresentationFormat>Widescreen</PresentationFormat>
  <Paragraphs>65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Calibri</vt:lpstr>
      <vt:lpstr>Corbel</vt:lpstr>
      <vt:lpstr>Basis</vt:lpstr>
      <vt:lpstr>Homeostasis</vt:lpstr>
      <vt:lpstr>Write this down!</vt:lpstr>
      <vt:lpstr>PowerPoint Presentation</vt:lpstr>
      <vt:lpstr>negative feedback mechanisms</vt:lpstr>
      <vt:lpstr>Negative Feedback mechanisms</vt:lpstr>
      <vt:lpstr>PowerPoint Presentation</vt:lpstr>
      <vt:lpstr>PowerPoint Presentation</vt:lpstr>
      <vt:lpstr>positive feedback mechanisms</vt:lpstr>
      <vt:lpstr>Positive Feedback mechanisms</vt:lpstr>
      <vt:lpstr>Write a CER!!!</vt:lpstr>
      <vt:lpstr>Osmosis</vt:lpstr>
      <vt:lpstr>Passive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transport</vt:lpstr>
      <vt:lpstr>ATP</vt:lpstr>
      <vt:lpstr>PowerPoint Presentation</vt:lpstr>
      <vt:lpstr>Levels of organization</vt:lpstr>
    </vt:vector>
  </TitlesOfParts>
  <Company>Adams 12 Five Star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dc:title>
  <dc:creator>Sandy Sorensen</dc:creator>
  <cp:lastModifiedBy>Sandy Sorensen</cp:lastModifiedBy>
  <cp:revision>34</cp:revision>
  <cp:lastPrinted>2016-02-09T15:04:22Z</cp:lastPrinted>
  <dcterms:created xsi:type="dcterms:W3CDTF">2016-02-08T14:45:41Z</dcterms:created>
  <dcterms:modified xsi:type="dcterms:W3CDTF">2017-11-13T17:27:11Z</dcterms:modified>
</cp:coreProperties>
</file>