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76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318" r:id="rId14"/>
    <p:sldId id="279" r:id="rId15"/>
    <p:sldId id="269" r:id="rId16"/>
    <p:sldId id="270" r:id="rId17"/>
    <p:sldId id="271" r:id="rId18"/>
    <p:sldId id="272" r:id="rId19"/>
    <p:sldId id="282" r:id="rId20"/>
    <p:sldId id="273" r:id="rId21"/>
    <p:sldId id="320" r:id="rId22"/>
    <p:sldId id="321" r:id="rId23"/>
    <p:sldId id="274" r:id="rId24"/>
    <p:sldId id="322" r:id="rId25"/>
    <p:sldId id="303" r:id="rId26"/>
    <p:sldId id="285" r:id="rId27"/>
    <p:sldId id="277" r:id="rId28"/>
    <p:sldId id="275" r:id="rId29"/>
    <p:sldId id="324" r:id="rId30"/>
    <p:sldId id="280" r:id="rId31"/>
    <p:sldId id="278" r:id="rId32"/>
    <p:sldId id="258" r:id="rId33"/>
    <p:sldId id="283" r:id="rId34"/>
    <p:sldId id="286" r:id="rId35"/>
    <p:sldId id="281" r:id="rId36"/>
    <p:sldId id="288" r:id="rId37"/>
    <p:sldId id="317" r:id="rId38"/>
    <p:sldId id="259" r:id="rId39"/>
    <p:sldId id="323" r:id="rId40"/>
    <p:sldId id="325" r:id="rId41"/>
    <p:sldId id="304" r:id="rId42"/>
    <p:sldId id="289" r:id="rId43"/>
    <p:sldId id="302" r:id="rId44"/>
    <p:sldId id="338" r:id="rId45"/>
    <p:sldId id="326" r:id="rId46"/>
    <p:sldId id="293" r:id="rId47"/>
    <p:sldId id="294" r:id="rId48"/>
    <p:sldId id="296" r:id="rId49"/>
    <p:sldId id="328" r:id="rId50"/>
    <p:sldId id="308" r:id="rId51"/>
    <p:sldId id="327" r:id="rId52"/>
    <p:sldId id="310" r:id="rId53"/>
    <p:sldId id="298" r:id="rId54"/>
    <p:sldId id="311" r:id="rId55"/>
    <p:sldId id="314" r:id="rId56"/>
    <p:sldId id="305" r:id="rId57"/>
    <p:sldId id="313" r:id="rId58"/>
    <p:sldId id="330" r:id="rId59"/>
    <p:sldId id="331" r:id="rId60"/>
    <p:sldId id="332" r:id="rId61"/>
    <p:sldId id="333" r:id="rId62"/>
    <p:sldId id="312" r:id="rId63"/>
    <p:sldId id="334" r:id="rId64"/>
    <p:sldId id="329" r:id="rId65"/>
    <p:sldId id="306" r:id="rId66"/>
    <p:sldId id="315" r:id="rId67"/>
    <p:sldId id="316" r:id="rId68"/>
    <p:sldId id="287" r:id="rId69"/>
    <p:sldId id="336" r:id="rId70"/>
    <p:sldId id="337" r:id="rId71"/>
    <p:sldId id="335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A30D5-C9BB-364A-A8A6-39154878C24F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E9FD7-9BDF-D54C-9B1A-62B31551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1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Rosalind Franklin was a British scientist who helped discover the structure of DNA, but you most likely haven't heard of her. Hank will attempt to fix this gap in your knowledge on today's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SciShow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8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Tranfer</a:t>
            </a:r>
            <a:r>
              <a:rPr lang="en-US" dirty="0" smtClean="0"/>
              <a:t> RNA brings the amino acids</a:t>
            </a:r>
            <a:r>
              <a:rPr lang="en-US" baseline="0" dirty="0" smtClean="0"/>
              <a:t> to the ribosome and m </a:t>
            </a:r>
            <a:r>
              <a:rPr lang="en-US" baseline="0" dirty="0" err="1" smtClean="0"/>
              <a:t>rna</a:t>
            </a:r>
            <a:r>
              <a:rPr lang="en-US" baseline="0" dirty="0" smtClean="0"/>
              <a:t> goes from the nucleus to the ribosome.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(10/22/13 14:17) -----</a:t>
            </a:r>
          </a:p>
          <a:p>
            <a:r>
              <a:rPr lang="en-US"/>
              <a:t>misconception - dna becomes rna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25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around and make sure everybody has one circled</a:t>
            </a:r>
          </a:p>
          <a:p>
            <a:endParaRPr lang="en-US" dirty="0" smtClean="0"/>
          </a:p>
          <a:p>
            <a:r>
              <a:rPr lang="en-US" dirty="0" smtClean="0"/>
              <a:t>Store, copy and transmit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Complementary pair – </a:t>
            </a:r>
            <a:r>
              <a:rPr lang="en-US" dirty="0" err="1" smtClean="0"/>
              <a:t>aag-tgg-cga</a:t>
            </a:r>
            <a:endParaRPr lang="en-US" dirty="0" smtClean="0"/>
          </a:p>
          <a:p>
            <a:r>
              <a:rPr lang="en-US" dirty="0" smtClean="0"/>
              <a:t>mRNA code </a:t>
            </a:r>
            <a:r>
              <a:rPr lang="en-US" dirty="0" err="1" smtClean="0"/>
              <a:t>Aag-ugg-cga</a:t>
            </a:r>
            <a:endParaRPr lang="en-US" dirty="0" smtClean="0"/>
          </a:p>
          <a:p>
            <a:r>
              <a:rPr lang="en-US" dirty="0" err="1" smtClean="0"/>
              <a:t>Aa</a:t>
            </a:r>
            <a:r>
              <a:rPr lang="en-US" baseline="0" dirty="0" smtClean="0"/>
              <a:t>           lysine, tryptophan  arginine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 contains T, RNA contains uracil</a:t>
            </a:r>
          </a:p>
          <a:p>
            <a:r>
              <a:rPr lang="en-US" dirty="0" smtClean="0"/>
              <a:t>RNA is single stranded DNA is double strained</a:t>
            </a:r>
          </a:p>
          <a:p>
            <a:r>
              <a:rPr lang="en-US" dirty="0" smtClean="0"/>
              <a:t>DNA stays in the </a:t>
            </a:r>
            <a:r>
              <a:rPr lang="en-US" dirty="0" err="1" smtClean="0"/>
              <a:t>nuclues</a:t>
            </a:r>
            <a:r>
              <a:rPr lang="en-US" dirty="0" smtClean="0"/>
              <a:t>, RNA</a:t>
            </a:r>
            <a:r>
              <a:rPr lang="en-US" baseline="0" dirty="0" smtClean="0"/>
              <a:t> goes to the ribosome.</a:t>
            </a:r>
          </a:p>
          <a:p>
            <a:r>
              <a:rPr lang="en-US" baseline="0" dirty="0" smtClean="0"/>
              <a:t>You can replicate, transcribe or translate a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(10/22/13 14:17) -----</a:t>
            </a:r>
          </a:p>
          <a:p>
            <a:r>
              <a:rPr lang="en-US"/>
              <a:t>misconception - dna becomes rna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25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 has information</a:t>
            </a:r>
            <a:r>
              <a:rPr lang="en-US" baseline="0" dirty="0" smtClean="0"/>
              <a:t> to be copied </a:t>
            </a:r>
            <a:r>
              <a:rPr lang="en-US" baseline="0" smtClean="0"/>
              <a:t>and passed 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3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 on </a:t>
            </a:r>
            <a:r>
              <a:rPr lang="en-US" smtClean="0"/>
              <a:t>physics praxis</a:t>
            </a:r>
            <a:r>
              <a:rPr lang="en-US" baseline="0" smtClean="0"/>
              <a:t> -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Nitrogenous base, </a:t>
            </a:r>
            <a:r>
              <a:rPr lang="en-US" dirty="0" err="1" smtClean="0"/>
              <a:t>deoxyribose</a:t>
            </a:r>
            <a:r>
              <a:rPr lang="en-US" dirty="0" smtClean="0"/>
              <a:t> sugar,  </a:t>
            </a:r>
            <a:r>
              <a:rPr lang="en-US" smtClean="0"/>
              <a:t>phosphate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Store, copy, transmit</a:t>
            </a:r>
            <a:r>
              <a:rPr lang="en-US" baseline="0" dirty="0" smtClean="0"/>
              <a:t> information,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Stores</a:t>
            </a:r>
            <a:r>
              <a:rPr lang="en-US" baseline="0" dirty="0" smtClean="0"/>
              <a:t> and records genetic information, they may be </a:t>
            </a:r>
            <a:r>
              <a:rPr lang="en-US" baseline="0" dirty="0" err="1" smtClean="0"/>
              <a:t>repli</a:t>
            </a:r>
          </a:p>
          <a:p>
            <a:r>
              <a:rPr lang="en-US" baseline="0" dirty="0" err="1" smtClean="0"/>
              <a:t>----- Meeting Notes (3/4/14 10:45) -----</a:t>
            </a:r>
          </a:p>
          <a:p>
            <a:r>
              <a:rPr lang="en-US" baseline="0" dirty="0" err="1" smtClean="0"/>
              <a:t>backbone, has story of where you come from</a:t>
            </a:r>
          </a:p>
          <a:p>
            <a:r>
              <a:rPr lang="en-US" baseline="0" dirty="0" err="1" smtClean="0"/>
              <a:t>----- Meeting Notes (3/4/14 11:17) -----</a:t>
            </a:r>
          </a:p>
          <a:p>
            <a:r>
              <a:rPr lang="en-US" baseline="0" dirty="0" err="1" smtClean="0"/>
              <a:t>#11 -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Lectures in college</a:t>
            </a:r>
            <a:r>
              <a:rPr lang="en-US" baseline="0" dirty="0" smtClean="0"/>
              <a:t> go by really fast you use classmates and study buddies to fill in the parts you missed</a:t>
            </a:r>
          </a:p>
          <a:p>
            <a:r>
              <a:rPr lang="en-US" baseline="0" dirty="0" smtClean="0"/>
              <a:t>----- Meeting Notes (3/4/14 11:17) -----</a:t>
            </a:r>
          </a:p>
          <a:p>
            <a:r>
              <a:rPr lang="en-US" baseline="0" dirty="0" smtClean="0"/>
              <a:t>#11= 4 1,2,3 - bonds break, 3,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Rosalind Franklin was a British scientist who helped discover the structure of DNA, but you most likely haven't heard of her. Hank will attempt to fix this gap in your knowledge on today's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SciShow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8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Half</a:t>
            </a:r>
            <a:r>
              <a:rPr lang="en-US" baseline="0" dirty="0" smtClean="0"/>
              <a:t> of it is the old one, half is the new one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2. semiconservative protects against mutations because if there is a mistake in one new strand the other new strand will not have that same mistake.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Single stranded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Quiz next </a:t>
            </a:r>
            <a:r>
              <a:rPr lang="en-US" dirty="0" err="1" smtClean="0"/>
              <a:t>thursday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9FD7-9BDF-D54C-9B1A-62B315519D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1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9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701E47-CDF5-4846-A0EF-309E232AC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0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0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5090-2188-AA40-B960-C06AFA9BB1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ADDD-3685-B549-A570-DFDC2F1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i.org/text/mediashowcase/index2.html?id=587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Image:Rosalind_Frankl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tudent.ccbcmd.edu/~gkaiser/biotutorials/dna/dnareppr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crndR-zdy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pt.pbslearningmedia.org/resource/tdc02.sci.life.gen.journeydna/journey-into-dna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JxobgkPEAo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G:\Content\Chapter%2012A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ookings.k12.sd.us/krscience/protected/PH%20VIDEOS/Chapter%2012A.mpg" TargetMode="Externa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1" y="532927"/>
            <a:ext cx="6958263" cy="2919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70" y="4168018"/>
            <a:ext cx="7619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Each nucleotide contains 3 parts</a:t>
            </a:r>
          </a:p>
          <a:p>
            <a:r>
              <a:rPr lang="en-US" sz="2800" u="sng" dirty="0"/>
              <a:t>	</a:t>
            </a:r>
            <a:r>
              <a:rPr lang="en-US" sz="2800" u="sng" dirty="0" smtClean="0"/>
              <a:t>phosphate, </a:t>
            </a:r>
            <a:r>
              <a:rPr lang="en-US" sz="2800" u="sng" dirty="0" err="1" smtClean="0"/>
              <a:t>deoxyribose</a:t>
            </a:r>
            <a:r>
              <a:rPr lang="en-US" sz="2800" u="sng" dirty="0" smtClean="0"/>
              <a:t> sugar, and a base 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03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990600"/>
            <a:ext cx="5181600" cy="6397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Comic Sans MS" charset="0"/>
              </a:rPr>
              <a:t>DOUBLE HELIX</a:t>
            </a:r>
          </a:p>
        </p:txBody>
      </p:sp>
      <p:pic>
        <p:nvPicPr>
          <p:cNvPr id="137219" name="Picture 3" descr="amin_d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3653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4648200" y="6613525"/>
            <a:ext cx="3990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</a:rPr>
              <a:t>http://www.biosciences.bham.ac.uk/labs/minchin/tutorials/lgdna.html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267200" y="3505200"/>
            <a:ext cx="2855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hlinkClick r:id="rId3"/>
              </a:rPr>
              <a:t>Linus Pauling's </a:t>
            </a:r>
            <a:br>
              <a:rPr lang="en-US" sz="2400" b="1">
                <a:hlinkClick r:id="rId3"/>
              </a:rPr>
            </a:br>
            <a:r>
              <a:rPr lang="en-US" sz="2400" b="1">
                <a:hlinkClick r:id="rId3"/>
              </a:rPr>
              <a:t>Triple helix model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9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37125" y="2682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>
              <a:solidFill>
                <a:schemeClr val="hlink"/>
              </a:solidFill>
            </a:endParaRPr>
          </a:p>
        </p:txBody>
      </p:sp>
      <p:pic>
        <p:nvPicPr>
          <p:cNvPr id="23558" name="Picture 6" descr="150px-Rosalind_Frankl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057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6400800"/>
            <a:ext cx="293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http://en.wikipedia.org/wiki/Rosalind_Franklin</a:t>
            </a:r>
          </a:p>
        </p:txBody>
      </p:sp>
      <p:pic>
        <p:nvPicPr>
          <p:cNvPr id="23560" name="Picture 8" descr="watson_cr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04800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648200" y="6400800"/>
            <a:ext cx="4262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http://</a:t>
            </a:r>
            <a:r>
              <a:rPr lang="en-US" b="1" dirty="0" err="1">
                <a:solidFill>
                  <a:srgbClr val="CC0099"/>
                </a:solidFill>
              </a:rPr>
              <a:t>www.time.com</a:t>
            </a:r>
            <a:r>
              <a:rPr lang="en-US" b="1" dirty="0">
                <a:solidFill>
                  <a:srgbClr val="CC0099"/>
                </a:solidFill>
              </a:rPr>
              <a:t>/time/time100/scientist/profile/</a:t>
            </a:r>
            <a:r>
              <a:rPr lang="en-US" b="1" dirty="0" err="1">
                <a:solidFill>
                  <a:srgbClr val="CC0099"/>
                </a:solidFill>
              </a:rPr>
              <a:t>watsoncrick.html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52400" y="454025"/>
            <a:ext cx="887253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charset="0"/>
              </a:rPr>
              <a:t>ROSALIND FRANKLIN and MAURICE WILKINS </a:t>
            </a:r>
          </a:p>
          <a:p>
            <a:r>
              <a:rPr lang="en-US" sz="2800" b="1" dirty="0">
                <a:latin typeface="Comic Sans MS" charset="0"/>
              </a:rPr>
              <a:t>Analyzed DNA with X-ray crystallography to try </a:t>
            </a:r>
          </a:p>
          <a:p>
            <a:r>
              <a:rPr lang="en-US" sz="2800" b="1" dirty="0">
                <a:latin typeface="Comic Sans MS" charset="0"/>
              </a:rPr>
              <a:t>and determine structure of DNA  </a:t>
            </a:r>
          </a:p>
          <a:p>
            <a:endParaRPr lang="en-US" sz="2800" b="1" dirty="0">
              <a:latin typeface="Comic Sans MS" charset="0"/>
            </a:endParaRPr>
          </a:p>
          <a:p>
            <a:r>
              <a:rPr lang="en-US" sz="2800" b="1" dirty="0">
                <a:latin typeface="Comic Sans MS" charset="0"/>
              </a:rPr>
              <a:t>1953 - JAMES WATSON &amp; FRANCIS CRICK </a:t>
            </a:r>
          </a:p>
          <a:p>
            <a:r>
              <a:rPr lang="en-US" sz="2800" b="1" dirty="0">
                <a:latin typeface="Comic Sans MS" charset="0"/>
              </a:rPr>
              <a:t>used Rosalind Franklin</a:t>
            </a:r>
            <a:r>
              <a:rPr lang="ja-JP" altLang="en-US" sz="2800" b="1" dirty="0">
                <a:latin typeface="Arial"/>
              </a:rPr>
              <a:t>’</a:t>
            </a:r>
            <a:r>
              <a:rPr lang="en-US" sz="2800" b="1" dirty="0">
                <a:latin typeface="Comic Sans MS" charset="0"/>
              </a:rPr>
              <a:t>s X-ray crystallography </a:t>
            </a:r>
          </a:p>
          <a:p>
            <a:r>
              <a:rPr lang="en-US" sz="2800" b="1" dirty="0">
                <a:latin typeface="Comic Sans MS" charset="0"/>
              </a:rPr>
              <a:t>images (PHOTO 51) to come up with alpha helix</a:t>
            </a:r>
          </a:p>
          <a:p>
            <a:r>
              <a:rPr lang="en-US" sz="2800" b="1" dirty="0">
                <a:latin typeface="Comic Sans MS" charset="0"/>
              </a:rPr>
              <a:t>model for the structure of DNA</a:t>
            </a: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/>
          <a:stretch>
            <a:fillRect/>
          </a:stretch>
        </p:blipFill>
        <p:spPr bwMode="auto">
          <a:xfrm>
            <a:off x="2971800" y="3962400"/>
            <a:ext cx="21923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Rosalind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crystallography 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=JiME-W58KpU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4521200"/>
            <a:ext cx="32639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3916"/>
            <a:ext cx="8229600" cy="3463272"/>
          </a:xfrm>
        </p:spPr>
        <p:txBody>
          <a:bodyPr/>
          <a:lstStyle/>
          <a:p>
            <a:r>
              <a:rPr lang="en-US" dirty="0" smtClean="0"/>
              <a:t>What are the main parts of a DNA strand?</a:t>
            </a:r>
          </a:p>
          <a:p>
            <a:endParaRPr lang="en-US" dirty="0"/>
          </a:p>
          <a:p>
            <a:r>
              <a:rPr lang="en-US" dirty="0" smtClean="0"/>
              <a:t>What are some things you notice about the picture below?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262" y="4011622"/>
            <a:ext cx="2176961" cy="28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000" b="1">
                <a:latin typeface="Comic Sans MS" charset="0"/>
              </a:rPr>
              <a:t>STRUCTURE OF NUCLEIC ACIDS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43800" y="6553200"/>
            <a:ext cx="1600200" cy="304800"/>
          </a:xfrm>
        </p:spPr>
        <p:txBody>
          <a:bodyPr/>
          <a:lstStyle/>
          <a:p>
            <a:pPr>
              <a:buFontTx/>
              <a:buNone/>
            </a:pPr>
            <a:r>
              <a:rPr lang="en-US" sz="1000" b="1">
                <a:solidFill>
                  <a:srgbClr val="990099"/>
                </a:solidFill>
              </a:rPr>
              <a:t>Image by: Riedell</a:t>
            </a:r>
          </a:p>
        </p:txBody>
      </p:sp>
      <p:pic>
        <p:nvPicPr>
          <p:cNvPr id="3077" name="Picture 5" descr="nucleotide label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0"/>
            <a:ext cx="3581400" cy="214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74032" y="5275299"/>
            <a:ext cx="82756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latin typeface="Comic Sans MS" charset="0"/>
              </a:rPr>
              <a:t>Sugar can be </a:t>
            </a:r>
            <a:r>
              <a:rPr lang="en-US" sz="3600" b="1" dirty="0">
                <a:solidFill>
                  <a:srgbClr val="3333FF"/>
                </a:solidFill>
                <a:latin typeface="Comic Sans MS" charset="0"/>
              </a:rPr>
              <a:t>DEOXYRIBOSE (DNA)</a:t>
            </a:r>
            <a:br>
              <a:rPr lang="en-US" sz="3600" b="1" dirty="0">
                <a:solidFill>
                  <a:srgbClr val="3333FF"/>
                </a:solidFill>
                <a:latin typeface="Comic Sans MS" charset="0"/>
              </a:rPr>
            </a:br>
            <a:r>
              <a:rPr lang="en-US" sz="3600" b="1" dirty="0">
                <a:solidFill>
                  <a:srgbClr val="3333FF"/>
                </a:solidFill>
                <a:latin typeface="Comic Sans MS" charset="0"/>
              </a:rPr>
              <a:t>			  </a:t>
            </a:r>
            <a:r>
              <a:rPr lang="en-US" sz="3600" b="1" dirty="0">
                <a:solidFill>
                  <a:srgbClr val="FF0066"/>
                </a:solidFill>
                <a:latin typeface="Comic Sans MS" charset="0"/>
              </a:rPr>
              <a:t>RIBOSE (RNA)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34591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charset="0"/>
              </a:rPr>
              <a:t>Built from </a:t>
            </a:r>
          </a:p>
          <a:p>
            <a:r>
              <a:rPr lang="en-US" sz="3600" b="1">
                <a:solidFill>
                  <a:srgbClr val="3333FF"/>
                </a:solidFill>
                <a:latin typeface="Comic Sans MS" charset="0"/>
              </a:rPr>
              <a:t>NUCLEOTIDE </a:t>
            </a:r>
          </a:p>
          <a:p>
            <a:r>
              <a:rPr lang="en-US" sz="3600" b="1">
                <a:latin typeface="Comic Sans MS" charset="0"/>
              </a:rPr>
              <a:t>SUBUNITS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495800" y="1219200"/>
            <a:ext cx="42672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Comic Sans MS" charset="0"/>
              </a:rPr>
              <a:t>NITROGEN BASES </a:t>
            </a:r>
          </a:p>
          <a:p>
            <a:r>
              <a:rPr lang="en-US" sz="3200" b="1">
                <a:latin typeface="Comic Sans MS" charset="0"/>
              </a:rPr>
              <a:t>CAN BE:</a:t>
            </a:r>
          </a:p>
          <a:p>
            <a:pPr lvl="1"/>
            <a:r>
              <a:rPr lang="en-US" sz="3200" b="1">
                <a:latin typeface="Comic Sans MS" charset="0"/>
              </a:rPr>
              <a:t>ADENINE</a:t>
            </a:r>
            <a:br>
              <a:rPr lang="en-US" sz="3200" b="1">
                <a:latin typeface="Comic Sans MS" charset="0"/>
              </a:rPr>
            </a:br>
            <a:r>
              <a:rPr lang="en-US" sz="3200" b="1">
                <a:latin typeface="Comic Sans MS" charset="0"/>
              </a:rPr>
              <a:t>GUANINE</a:t>
            </a:r>
            <a:br>
              <a:rPr lang="en-US" sz="3200" b="1">
                <a:latin typeface="Comic Sans MS" charset="0"/>
              </a:rPr>
            </a:br>
            <a:r>
              <a:rPr lang="en-US" sz="3200" b="1">
                <a:latin typeface="Comic Sans MS" charset="0"/>
              </a:rPr>
              <a:t>CYTOSINE</a:t>
            </a:r>
            <a:br>
              <a:rPr lang="en-US" sz="3200" b="1">
                <a:latin typeface="Comic Sans MS" charset="0"/>
              </a:rPr>
            </a:br>
            <a:r>
              <a:rPr lang="en-US" sz="3200" b="1">
                <a:latin typeface="Comic Sans MS" charset="0"/>
              </a:rPr>
              <a:t>THYMINE</a:t>
            </a:r>
            <a:br>
              <a:rPr lang="en-US" sz="3200" b="1">
                <a:latin typeface="Comic Sans MS" charset="0"/>
              </a:rPr>
            </a:br>
            <a:r>
              <a:rPr lang="en-US" sz="3200" b="1">
                <a:latin typeface="Comic Sans MS" charset="0"/>
              </a:rPr>
              <a:t>URACIL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105400" y="0"/>
            <a:ext cx="4076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Arrow from: http://www.harrythecat.com/graphics/b/arrow48d.gif</a:t>
            </a:r>
          </a:p>
        </p:txBody>
      </p:sp>
      <p:pic>
        <p:nvPicPr>
          <p:cNvPr id="3087" name="Picture 15" descr="arrow48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5842">
            <a:off x="3821906" y="2274094"/>
            <a:ext cx="81438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rrow48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8864">
            <a:off x="216365" y="4463438"/>
            <a:ext cx="81438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2" name="Picture 8" descr="RNAb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419600" cy="3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4" name="Picture 10" descr="DNAb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434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457200" y="4114800"/>
            <a:ext cx="8245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omic Sans MS" charset="0"/>
              </a:rPr>
              <a:t>DNA has no URACIL			RNA has no THYMINE</a:t>
            </a:r>
          </a:p>
          <a:p>
            <a:endParaRPr lang="en-US" sz="2000" b="1">
              <a:latin typeface="Comic Sans MS" charset="0"/>
            </a:endParaRPr>
          </a:p>
          <a:p>
            <a:r>
              <a:rPr lang="en-US" sz="2000" b="1">
                <a:latin typeface="Comic Sans MS" charset="0"/>
              </a:rPr>
              <a:t>PURINES (A &amp; G) have 2 RINGS</a:t>
            </a:r>
          </a:p>
          <a:p>
            <a:endParaRPr lang="en-US" sz="2000" b="1">
              <a:latin typeface="Comic Sans MS" charset="0"/>
            </a:endParaRPr>
          </a:p>
          <a:p>
            <a:r>
              <a:rPr lang="en-US" sz="2000" b="1">
                <a:latin typeface="Comic Sans MS" charset="0"/>
              </a:rPr>
              <a:t>PYRIMIDINES (T, C, &amp; U) have 1 RING</a:t>
            </a:r>
          </a:p>
        </p:txBody>
      </p: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228600" y="6248400"/>
            <a:ext cx="530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http://student.ccbcmd.edu/courses/bio141/lecguide/unit6/genetics/DNA/DNA/fg4.html</a:t>
            </a:r>
          </a:p>
          <a:p>
            <a:r>
              <a:rPr lang="en-US" b="1">
                <a:solidFill>
                  <a:srgbClr val="CC0099"/>
                </a:solidFill>
              </a:rPr>
              <a:t>http://student.ccbcmd.edu/~gkaiser/biotutorials/dna/fg29.html</a:t>
            </a:r>
          </a:p>
        </p:txBody>
      </p:sp>
    </p:spTree>
    <p:extLst>
      <p:ext uri="{BB962C8B-B14F-4D97-AF65-F5344CB8AC3E}">
        <p14:creationId xmlns:p14="http://schemas.microsoft.com/office/powerpoint/2010/main" val="811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Subunits come in as TRIPHOSPHATES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Splitting of nucleotide triphosphates provides the energy to link the nucleotides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hlinkClick r:id="rId2"/>
              </a:rPr>
              <a:t>See animation</a:t>
            </a:r>
            <a:endParaRPr lang="en-US" dirty="0"/>
          </a:p>
        </p:txBody>
      </p:sp>
      <p:pic>
        <p:nvPicPr>
          <p:cNvPr id="232452" name="Picture 4" descr="adp to at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4800600" y="6400800"/>
            <a:ext cx="4070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http://www.cat.cc.md.us/~gkaiser/biotutorials/energy/adpan.html</a:t>
            </a:r>
          </a:p>
        </p:txBody>
      </p:sp>
    </p:spTree>
    <p:extLst>
      <p:ext uri="{BB962C8B-B14F-4D97-AF65-F5344CB8AC3E}">
        <p14:creationId xmlns:p14="http://schemas.microsoft.com/office/powerpoint/2010/main" val="12637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latin typeface="Comic Sans MS" charset="0"/>
              </a:rPr>
              <a:t>DNA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990600"/>
            <a:ext cx="5181600" cy="5181600"/>
          </a:xfrm>
        </p:spPr>
        <p:txBody>
          <a:bodyPr/>
          <a:lstStyle/>
          <a:p>
            <a:r>
              <a:rPr lang="en-US" sz="2800" b="1" dirty="0">
                <a:latin typeface="Comic Sans MS" charset="0"/>
              </a:rPr>
              <a:t>DOUBLE STRANDED	</a:t>
            </a:r>
          </a:p>
          <a:p>
            <a:r>
              <a:rPr lang="en-US" sz="2800" b="1" dirty="0">
                <a:latin typeface="Comic Sans MS" charset="0"/>
              </a:rPr>
              <a:t>Strands run ANTIPARALLEL </a:t>
            </a:r>
          </a:p>
          <a:p>
            <a:endParaRPr lang="en-US" sz="2800" b="1" dirty="0">
              <a:latin typeface="Comic Sans MS" charset="0"/>
            </a:endParaRPr>
          </a:p>
          <a:p>
            <a:r>
              <a:rPr lang="en-US" sz="2800" b="1" u="sng" dirty="0">
                <a:latin typeface="Comic Sans MS" charset="0"/>
              </a:rPr>
              <a:t>Backbone = </a:t>
            </a:r>
            <a:br>
              <a:rPr lang="en-US" sz="2800" b="1" u="sng" dirty="0">
                <a:latin typeface="Comic Sans MS" charset="0"/>
              </a:rPr>
            </a:br>
            <a:r>
              <a:rPr lang="en-US" sz="2800" b="1" u="sng" dirty="0">
                <a:latin typeface="Comic Sans MS" charset="0"/>
              </a:rPr>
              <a:t>   sugars and phosphates</a:t>
            </a:r>
          </a:p>
          <a:p>
            <a:r>
              <a:rPr lang="en-US" sz="2800" b="1" u="sng" dirty="0">
                <a:latin typeface="Comic Sans MS" charset="0"/>
              </a:rPr>
              <a:t>Rungs of ladder = </a:t>
            </a:r>
            <a:br>
              <a:rPr lang="en-US" sz="2800" b="1" u="sng" dirty="0">
                <a:latin typeface="Comic Sans MS" charset="0"/>
              </a:rPr>
            </a:br>
            <a:r>
              <a:rPr lang="en-US" sz="2800" b="1" u="sng" dirty="0">
                <a:latin typeface="Comic Sans MS" charset="0"/>
              </a:rPr>
              <a:t>   nitrogen bases</a:t>
            </a:r>
          </a:p>
          <a:p>
            <a:r>
              <a:rPr lang="en-US" sz="2800" b="1" u="sng" dirty="0">
                <a:latin typeface="Comic Sans MS" charset="0"/>
              </a:rPr>
              <a:t>Hydrogen bonds hold sides of ladder together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228600" y="6400800"/>
            <a:ext cx="37703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http://staff.jccc.net/pdecell/proteinsynthesis/antiparralell.gif</a:t>
            </a:r>
          </a:p>
        </p:txBody>
      </p:sp>
      <p:pic>
        <p:nvPicPr>
          <p:cNvPr id="233485" name="Picture 13" descr="antiparral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4480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3/3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5594" y="1599907"/>
            <a:ext cx="7328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What is the complimentary strand of a sequence that reads TGACTG.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If </a:t>
            </a:r>
            <a:r>
              <a:rPr lang="en-US" sz="2800" smtClean="0"/>
              <a:t>you</a:t>
            </a:r>
            <a:r>
              <a:rPr lang="en-US" sz="2800" smtClean="0"/>
              <a:t> could </a:t>
            </a:r>
            <a:r>
              <a:rPr lang="en-US" sz="2800" dirty="0" smtClean="0"/>
              <a:t>design a model of DNA, what would you need?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06" y="4212979"/>
            <a:ext cx="2989385" cy="22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comes to your mind when you think of DNA?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genetics and why should we know about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534400" cy="1600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charset="0"/>
              </a:rPr>
              <a:t>Erwin Chargaff analyzed DNA from different organisms and found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>
                <a:latin typeface="Comic Sans MS" charset="0"/>
              </a:rPr>
              <a:t>CHARGAFF</a:t>
            </a:r>
            <a:r>
              <a:rPr lang="ja-JP" altLang="en-US" b="1" u="sng" dirty="0">
                <a:latin typeface="Arial"/>
              </a:rPr>
              <a:t>’</a:t>
            </a:r>
            <a:r>
              <a:rPr lang="en-US" b="1" u="sng" dirty="0">
                <a:latin typeface="Comic Sans MS" charset="0"/>
              </a:rPr>
              <a:t>s RULES</a:t>
            </a:r>
            <a:r>
              <a:rPr lang="en-US" b="1" u="sng" dirty="0" smtClean="0">
                <a:latin typeface="Comic Sans MS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u="sng" dirty="0" smtClean="0">
                <a:latin typeface="Comic Sans MS" charset="0"/>
              </a:rPr>
              <a:t>Complementary </a:t>
            </a:r>
            <a:r>
              <a:rPr lang="en-US" b="1" u="sng" smtClean="0">
                <a:latin typeface="Comic Sans MS" charset="0"/>
              </a:rPr>
              <a:t>base pairing   </a:t>
            </a:r>
            <a:r>
              <a:rPr lang="en-US" b="1" u="sng" dirty="0">
                <a:latin typeface="Comic Sans MS" charset="0"/>
              </a:rPr>
              <a:t>A = T    G = C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4877" r="39810" b="54024"/>
          <a:stretch>
            <a:fillRect/>
          </a:stretch>
        </p:blipFill>
        <p:spPr bwMode="auto">
          <a:xfrm>
            <a:off x="-4003675" y="3519488"/>
            <a:ext cx="3200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048000" y="1752600"/>
            <a:ext cx="6324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Comic Sans MS" charset="0"/>
              </a:rPr>
              <a:t>Now know its because:</a:t>
            </a:r>
          </a:p>
          <a:p>
            <a:r>
              <a:rPr lang="en-US" sz="2800" b="1">
                <a:latin typeface="Comic Sans MS" charset="0"/>
              </a:rPr>
              <a:t>	A always bonds with T</a:t>
            </a:r>
          </a:p>
          <a:p>
            <a:r>
              <a:rPr lang="en-US" sz="2800" b="1">
                <a:latin typeface="Comic Sans MS" charset="0"/>
              </a:rPr>
              <a:t>	G always bonds with C</a:t>
            </a:r>
          </a:p>
          <a:p>
            <a:endParaRPr lang="en-US" sz="2800" b="1">
              <a:latin typeface="Comic Sans MS" charset="0"/>
            </a:endParaRPr>
          </a:p>
          <a:p>
            <a:r>
              <a:rPr lang="en-US" sz="2800" b="1">
                <a:latin typeface="Comic Sans MS" charset="0"/>
              </a:rPr>
              <a:t>A Purine always bonds to a Pyrimidine</a:t>
            </a:r>
            <a:r>
              <a:rPr lang="en-US" sz="2000">
                <a:latin typeface="Comic Sans MS" charset="0"/>
              </a:rPr>
              <a:t> </a:t>
            </a:r>
            <a:endParaRPr lang="en-US" sz="3600">
              <a:latin typeface="Comic Sans MS" charset="0"/>
            </a:endParaRPr>
          </a:p>
        </p:txBody>
      </p:sp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4877" r="39810" b="54024"/>
          <a:stretch>
            <a:fillRect/>
          </a:stretch>
        </p:blipFill>
        <p:spPr bwMode="auto">
          <a:xfrm>
            <a:off x="4038600" y="4386263"/>
            <a:ext cx="47244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5" name="Picture 9" descr="helix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838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Candy model DNA write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need to turn in a write up to get any credit for the lab. </a:t>
            </a:r>
          </a:p>
          <a:p>
            <a:r>
              <a:rPr lang="en-US" dirty="0"/>
              <a:t>In 5-6 sentences describe what each part of your Candy DNA represents using the Vocabulary and concepts learned in class.  How is your candy DNA like real DNA? How is it different?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Vocabulary</a:t>
            </a:r>
            <a:r>
              <a:rPr lang="en-US" dirty="0"/>
              <a:t>:  Model, nucleotide, Complementary base pair rule, hydrogen bonds, rungs, Sugar, phosphate, nitrogen- base, double helix, ladder, antiparallel, genetic information,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two of the vocabulary words from yesterday to craft a statement about your candy DNA.</a:t>
            </a:r>
          </a:p>
          <a:p>
            <a:endParaRPr lang="en-US" dirty="0"/>
          </a:p>
          <a:p>
            <a:r>
              <a:rPr lang="en-US" dirty="0" smtClean="0"/>
              <a:t>Where on your model would you find a hydrogen bond?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3344" y="2173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Model, nucleotide, Complementary base pair rule, hydrogen bonds, rungs, Sugar, phosphate, nitrogen- base, double helix, ladder, antiparallel, genetic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22776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bio_ch12_61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94067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143000" y="3124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Chromosome</a:t>
            </a:r>
            <a:endParaRPr lang="en-US" sz="120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066800" y="35814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i="1"/>
              <a:t>E.</a:t>
            </a:r>
            <a:r>
              <a:rPr lang="en-US" sz="1400" b="1"/>
              <a:t> </a:t>
            </a:r>
            <a:r>
              <a:rPr lang="en-US" sz="1400" b="1" i="1"/>
              <a:t>coli </a:t>
            </a:r>
            <a:r>
              <a:rPr lang="en-US" sz="1400" b="1"/>
              <a:t>bacterium</a:t>
            </a:r>
            <a:endParaRPr lang="en-US" sz="140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019800" y="4114800"/>
            <a:ext cx="280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Bases on the chromosome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762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Comic Sans MS" charset="0"/>
              </a:rPr>
              <a:t>Chromosome Structure in Prokaryotes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28600" y="6400800"/>
            <a:ext cx="5075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© Pearson Education Inc, publishing as Pearson Prentice Hall. All rights reserved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57200" y="4495800"/>
            <a:ext cx="827742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latin typeface="Comic Sans MS" charset="0"/>
              </a:rPr>
              <a:t>DNA molecule in bacteria</a:t>
            </a:r>
            <a:br>
              <a:rPr lang="en-US" sz="3200" b="1" dirty="0">
                <a:latin typeface="Comic Sans MS" charset="0"/>
              </a:rPr>
            </a:br>
            <a:r>
              <a:rPr lang="en-US" sz="3200" b="1" dirty="0">
                <a:latin typeface="Comic Sans MS" charset="0"/>
              </a:rPr>
              <a:t>single circular </a:t>
            </a:r>
            <a:r>
              <a:rPr lang="en-US" sz="3200" b="1" dirty="0" smtClean="0">
                <a:latin typeface="Comic Sans MS" charset="0"/>
              </a:rPr>
              <a:t>loop.  </a:t>
            </a:r>
          </a:p>
          <a:p>
            <a:r>
              <a:rPr lang="en-US" sz="3200" b="1" dirty="0" smtClean="0">
                <a:latin typeface="Comic Sans MS" charset="0"/>
              </a:rPr>
              <a:t>How do you think our DNA is different?</a:t>
            </a:r>
            <a:endParaRPr lang="en-US" sz="3200" b="1" dirty="0">
              <a:latin typeface="Comic Sans MS" charset="0"/>
            </a:endParaRPr>
          </a:p>
          <a:p>
            <a:endParaRPr lang="en-US" sz="3200" b="1" dirty="0">
              <a:latin typeface="Comic Sans MS" charset="0"/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4370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Approximately 5 million base pairs</a:t>
            </a:r>
            <a:br>
              <a:rPr lang="en-US" sz="2000" b="1"/>
            </a:br>
            <a:r>
              <a:rPr lang="en-US" sz="2000" b="1"/>
              <a:t>3,000 genes</a:t>
            </a:r>
          </a:p>
        </p:txBody>
      </p:sp>
    </p:spTree>
    <p:extLst>
      <p:ext uri="{BB962C8B-B14F-4D97-AF65-F5344CB8AC3E}">
        <p14:creationId xmlns:p14="http://schemas.microsoft.com/office/powerpoint/2010/main" val="118177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903133" cy="4525963"/>
          </a:xfrm>
        </p:spPr>
        <p:txBody>
          <a:bodyPr/>
          <a:lstStyle/>
          <a:p>
            <a:r>
              <a:rPr lang="en-US" dirty="0" smtClean="0"/>
              <a:t>Humans have 23 pairs of chromosomes!</a:t>
            </a:r>
          </a:p>
          <a:p>
            <a:r>
              <a:rPr lang="en-US" dirty="0" smtClean="0"/>
              <a:t>Bacteria have one.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689" y="1600200"/>
            <a:ext cx="32004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40200"/>
            <a:ext cx="3276600" cy="248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22" y="4719696"/>
            <a:ext cx="2864556" cy="19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it mean to script something?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do you think it is useful to know the sequence of our DNA?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Would you take a test that could tell you more about your future health?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4095" y="285857"/>
            <a:ext cx="251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in DNA molecule write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53595"/>
          </a:xfrm>
        </p:spPr>
        <p:txBody>
          <a:bodyPr/>
          <a:lstStyle/>
          <a:p>
            <a:r>
              <a:rPr lang="en-US" dirty="0" smtClean="0"/>
              <a:t>What is the role of DNA in your cell?</a:t>
            </a:r>
          </a:p>
          <a:p>
            <a:endParaRPr lang="en-US" dirty="0"/>
          </a:p>
          <a:p>
            <a:r>
              <a:rPr lang="en-US" dirty="0" smtClean="0"/>
              <a:t>What would need to happen for the DNA to replicate itself?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91" y="4031402"/>
            <a:ext cx="4428091" cy="28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81000" y="304800"/>
            <a:ext cx="3905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http://student.ccbcmd.edu/~gkaiser/biotutorials/dna/fg12.html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5638800" y="3886200"/>
            <a:ext cx="30067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hlinkClick r:id=""/>
              </a:rPr>
              <a:t>DNA </a:t>
            </a:r>
          </a:p>
          <a:p>
            <a:r>
              <a:rPr lang="en-US" sz="3200" dirty="0">
                <a:hlinkClick r:id=""/>
              </a:rPr>
              <a:t>REPLICATION </a:t>
            </a:r>
          </a:p>
          <a:p>
            <a:r>
              <a:rPr lang="en-US" sz="3200" dirty="0">
                <a:hlinkClick r:id=""/>
              </a:rPr>
              <a:t>FORK</a:t>
            </a:r>
            <a:endParaRPr lang="en-US" sz="3200" dirty="0"/>
          </a:p>
        </p:txBody>
      </p:sp>
      <p:pic>
        <p:nvPicPr>
          <p:cNvPr id="225287" name="Picture 7" descr="u4fg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3810000" y="533400"/>
            <a:ext cx="49434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charset="0"/>
              </a:rPr>
              <a:t>Starting place = </a:t>
            </a:r>
          </a:p>
          <a:p>
            <a:r>
              <a:rPr lang="en-US" sz="2800" b="1">
                <a:latin typeface="Comic Sans MS" charset="0"/>
              </a:rPr>
              <a:t>ORIGIN OF REPLICATION</a:t>
            </a:r>
          </a:p>
          <a:p>
            <a:endParaRPr lang="en-US" sz="2800" b="1">
              <a:latin typeface="Comic Sans MS" charset="0"/>
            </a:endParaRPr>
          </a:p>
          <a:p>
            <a:r>
              <a:rPr lang="en-US" sz="2800" b="1">
                <a:latin typeface="Comic Sans MS" charset="0"/>
              </a:rPr>
              <a:t>Bacteria have one</a:t>
            </a:r>
          </a:p>
          <a:p>
            <a:endParaRPr lang="en-US" sz="2800" b="1">
              <a:latin typeface="Comic Sans MS" charset="0"/>
            </a:endParaRPr>
          </a:p>
          <a:p>
            <a:r>
              <a:rPr lang="en-US" sz="2800" b="1">
                <a:latin typeface="Comic Sans MS" charset="0"/>
              </a:rPr>
              <a:t>Eukaryotes-multiple spots</a:t>
            </a:r>
          </a:p>
        </p:txBody>
      </p:sp>
      <p:pic>
        <p:nvPicPr>
          <p:cNvPr id="225291" name="Picture 11" descr="c16x10replication-orig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867275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2362200"/>
          </a:xfrm>
        </p:spPr>
        <p:txBody>
          <a:bodyPr/>
          <a:lstStyle/>
          <a:p>
            <a:r>
              <a:rPr lang="en-US" sz="4000">
                <a:latin typeface="Comic Sans MS" charset="0"/>
              </a:rPr>
              <a:t>CENTRAL DOGMA </a:t>
            </a:r>
            <a:br>
              <a:rPr lang="en-US" sz="4000">
                <a:latin typeface="Comic Sans MS" charset="0"/>
              </a:rPr>
            </a:br>
            <a:r>
              <a:rPr lang="en-US" sz="4000">
                <a:latin typeface="Comic Sans MS" charset="0"/>
              </a:rPr>
              <a:t>OF MOLECULAR BIOLOGY</a:t>
            </a:r>
            <a:br>
              <a:rPr lang="en-US" sz="4000">
                <a:latin typeface="Comic Sans MS" charset="0"/>
              </a:rPr>
            </a:br>
            <a:r>
              <a:rPr lang="en-US" sz="3600">
                <a:latin typeface="Comic Sans MS" charset="0"/>
              </a:rPr>
              <a:t>(How information passes in cells)</a:t>
            </a:r>
          </a:p>
        </p:txBody>
      </p:sp>
      <p:pic>
        <p:nvPicPr>
          <p:cNvPr id="229380" name="Picture 4" descr="dogm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0"/>
            <a:ext cx="5486400" cy="4021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800600" y="6477000"/>
            <a:ext cx="412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http://www.emunix.emich.edu/~rwinning/genetics/pics/dogma.jpg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00" y="3588471"/>
            <a:ext cx="307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How is DNA like a book?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DNA like a book?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Describe DNA in your notebook and fill out an exit (see handout)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2362200"/>
          </a:xfrm>
        </p:spPr>
        <p:txBody>
          <a:bodyPr/>
          <a:lstStyle/>
          <a:p>
            <a:r>
              <a:rPr lang="en-US" sz="4000">
                <a:latin typeface="Comic Sans MS" charset="0"/>
              </a:rPr>
              <a:t>CENTRAL DOGMA </a:t>
            </a:r>
            <a:br>
              <a:rPr lang="en-US" sz="4000">
                <a:latin typeface="Comic Sans MS" charset="0"/>
              </a:rPr>
            </a:br>
            <a:r>
              <a:rPr lang="en-US" sz="4000">
                <a:latin typeface="Comic Sans MS" charset="0"/>
              </a:rPr>
              <a:t>OF MOLECULAR BIOLOGY</a:t>
            </a:r>
            <a:br>
              <a:rPr lang="en-US" sz="4000">
                <a:latin typeface="Comic Sans MS" charset="0"/>
              </a:rPr>
            </a:br>
            <a:r>
              <a:rPr lang="en-US" sz="3600">
                <a:latin typeface="Comic Sans MS" charset="0"/>
              </a:rPr>
              <a:t>(How information passes in cells)</a:t>
            </a:r>
          </a:p>
        </p:txBody>
      </p:sp>
      <p:pic>
        <p:nvPicPr>
          <p:cNvPr id="229380" name="Picture 4" descr="dogm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0"/>
            <a:ext cx="5486400" cy="4021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4800600" y="6477000"/>
            <a:ext cx="412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http://www.emunix.emich.edu/~rwinning/genetics/pics/dogma.jpg</a:t>
            </a:r>
          </a:p>
        </p:txBody>
      </p:sp>
    </p:spTree>
    <p:extLst>
      <p:ext uri="{BB962C8B-B14F-4D97-AF65-F5344CB8AC3E}">
        <p14:creationId xmlns:p14="http://schemas.microsoft.com/office/powerpoint/2010/main" val="35339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3"/>
              </a:rPr>
              <a:t>http://www.youtube.com/watch?v=GcrndR-</a:t>
            </a:r>
            <a:r>
              <a:rPr lang="en-US" dirty="0" smtClean="0">
                <a:hlinkClick r:id="rId3"/>
              </a:rPr>
              <a:t>zdyM</a:t>
            </a:r>
            <a:endParaRPr lang="en-US" dirty="0" smtClean="0"/>
          </a:p>
          <a:p>
            <a:r>
              <a:rPr lang="en-US" dirty="0" err="1" smtClean="0"/>
              <a:t>Dna</a:t>
            </a:r>
            <a:r>
              <a:rPr lang="en-US" dirty="0" smtClean="0"/>
              <a:t> replication</a:t>
            </a:r>
          </a:p>
          <a:p>
            <a:endParaRPr lang="en-US" dirty="0" smtClean="0"/>
          </a:p>
          <a:p>
            <a:r>
              <a:rPr lang="en-US" dirty="0" smtClean="0"/>
              <a:t>Describe DNA replication in your notes.</a:t>
            </a:r>
          </a:p>
          <a:p>
            <a:r>
              <a:rPr lang="en-US" dirty="0" smtClean="0"/>
              <a:t>Write down the important parts in your notes.</a:t>
            </a:r>
          </a:p>
          <a:p>
            <a:endParaRPr lang="en-US" dirty="0"/>
          </a:p>
          <a:p>
            <a:r>
              <a:rPr lang="en-US" dirty="0" smtClean="0"/>
              <a:t>Use your notes to revise your answer for number 11 on the </a:t>
            </a:r>
            <a:r>
              <a:rPr lang="en-US" dirty="0" err="1"/>
              <a:t>D</a:t>
            </a:r>
            <a:r>
              <a:rPr lang="en-US" dirty="0" err="1" smtClean="0"/>
              <a:t>na</a:t>
            </a:r>
            <a:r>
              <a:rPr lang="en-US" dirty="0" smtClean="0"/>
              <a:t> replication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24400" y="838200"/>
            <a:ext cx="4114800" cy="2362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smtClean="0"/>
              <a:t>DNA Replication – think about the original strands and the new strands strands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What does the blue line  represent?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What does the red line represent?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What is meant by semi-conservative?</a:t>
            </a:r>
          </a:p>
        </p:txBody>
      </p:sp>
      <p:pic>
        <p:nvPicPr>
          <p:cNvPr id="241667" name="Picture 3" descr="dna_replic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9433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4267200" y="6477000"/>
            <a:ext cx="2282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http://bio.usuhs.mil/biochem4.html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181600" y="3733800"/>
            <a:ext cx="18466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 dirty="0"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39632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Rosalind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crystallography 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=JiME-W58KpU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4521200"/>
            <a:ext cx="32639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844"/>
            <a:ext cx="8229600" cy="3776988"/>
          </a:xfrm>
        </p:spPr>
        <p:txBody>
          <a:bodyPr/>
          <a:lstStyle/>
          <a:p>
            <a:r>
              <a:rPr lang="en-US" u="sng" dirty="0" smtClean="0"/>
              <a:t>Replication – DNA copying itself</a:t>
            </a:r>
          </a:p>
          <a:p>
            <a:endParaRPr lang="en-US" u="sng" dirty="0" smtClean="0"/>
          </a:p>
          <a:p>
            <a:r>
              <a:rPr lang="en-US" i="1" dirty="0" smtClean="0"/>
              <a:t>Helicase – splits strand</a:t>
            </a:r>
          </a:p>
          <a:p>
            <a:endParaRPr lang="en-US" i="1" dirty="0" smtClean="0"/>
          </a:p>
          <a:p>
            <a:r>
              <a:rPr lang="en-US" i="1" dirty="0" smtClean="0"/>
              <a:t>DNA polymerase – enzyme that joins </a:t>
            </a:r>
            <a:r>
              <a:rPr lang="en-US" i="1" dirty="0" err="1" smtClean="0"/>
              <a:t>nucleatides</a:t>
            </a:r>
            <a:r>
              <a:rPr lang="en-US" i="1" dirty="0" smtClean="0"/>
              <a:t> to produce new strands</a:t>
            </a:r>
          </a:p>
          <a:p>
            <a:endParaRPr lang="en-US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93" y="4232831"/>
            <a:ext cx="508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13986"/>
          </a:xfrm>
        </p:spPr>
        <p:txBody>
          <a:bodyPr/>
          <a:lstStyle/>
          <a:p>
            <a:r>
              <a:rPr lang="en-US" u="sng" dirty="0"/>
              <a:t>Antiparallel – two strands of DNA run in opposite directions  3’-5’ on one strand 5’-3’ on other strand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3537872"/>
            <a:ext cx="3838137" cy="32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66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04154"/>
            <a:ext cx="8229600" cy="19538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9" y="1573945"/>
            <a:ext cx="5147439" cy="37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0663"/>
            <a:ext cx="8229600" cy="3797337"/>
          </a:xfrm>
        </p:spPr>
        <p:txBody>
          <a:bodyPr>
            <a:normAutofit/>
          </a:bodyPr>
          <a:lstStyle/>
          <a:p>
            <a:r>
              <a:rPr lang="en-US" dirty="0" smtClean="0"/>
              <a:t>1.  Why is DNA semi conservative?</a:t>
            </a:r>
          </a:p>
          <a:p>
            <a:endParaRPr lang="en-US" dirty="0"/>
          </a:p>
          <a:p>
            <a:r>
              <a:rPr lang="en-US" dirty="0" smtClean="0"/>
              <a:t>2.  How does being semi conservative help against mutations (changes in DNA)?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801"/>
            <a:ext cx="3837896" cy="1866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8965" y="478369"/>
            <a:ext cx="284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in </a:t>
            </a:r>
            <a:r>
              <a:rPr lang="en-US" dirty="0" err="1" smtClean="0"/>
              <a:t>Pogil</a:t>
            </a:r>
            <a:r>
              <a:rPr lang="en-US" dirty="0" smtClean="0"/>
              <a:t> DNA structure if you have not.</a:t>
            </a:r>
          </a:p>
          <a:p>
            <a:r>
              <a:rPr lang="en-US" dirty="0" smtClean="0"/>
              <a:t>Up next 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the size of a DNA molecule to the size of the human body.</a:t>
            </a:r>
          </a:p>
          <a:p>
            <a:r>
              <a:rPr lang="en-US" dirty="0"/>
              <a:t>Describe some of the levels of magnification illustrated in this Web feature and how they relate to each other.</a:t>
            </a:r>
          </a:p>
          <a:p>
            <a:r>
              <a:rPr lang="en-US" dirty="0"/>
              <a:t>What kinds of scientific tools might you need to see the information as you see it here?</a:t>
            </a:r>
          </a:p>
          <a:p>
            <a:r>
              <a:rPr lang="en-US" dirty="0"/>
              <a:t>What is the role of DNA in the cell? The human body?</a:t>
            </a:r>
          </a:p>
        </p:txBody>
      </p:sp>
    </p:spTree>
    <p:extLst>
      <p:ext uri="{BB962C8B-B14F-4D97-AF65-F5344CB8AC3E}">
        <p14:creationId xmlns:p14="http://schemas.microsoft.com/office/powerpoint/2010/main" val="9466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Journey into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http://tpt.pbslearningmedia.org/resource/tdc02.sci.life.gen.journeydna/journey-into-dna/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down some notes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video.pbs.org</a:t>
            </a:r>
            <a:r>
              <a:rPr lang="en-US" dirty="0"/>
              <a:t>/video/1841308959/</a:t>
            </a:r>
          </a:p>
        </p:txBody>
      </p:sp>
    </p:spTree>
    <p:extLst>
      <p:ext uri="{BB962C8B-B14F-4D97-AF65-F5344CB8AC3E}">
        <p14:creationId xmlns:p14="http://schemas.microsoft.com/office/powerpoint/2010/main" val="23969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839200" cy="2533650"/>
          </a:xfrm>
        </p:spPr>
        <p:txBody>
          <a:bodyPr/>
          <a:lstStyle/>
          <a:p>
            <a:r>
              <a:rPr lang="en-US" sz="5400">
                <a:latin typeface="Comic Sans MS" charset="0"/>
              </a:rPr>
              <a:t>DNA</a:t>
            </a:r>
            <a:r>
              <a:rPr lang="en-US" sz="5400">
                <a:latin typeface="Comic Sans MS" charset="0"/>
                <a:cs typeface="Times New Roman" charset="0"/>
              </a:rPr>
              <a:t>→RNA →</a:t>
            </a:r>
            <a:r>
              <a:rPr lang="en-US" sz="5400">
                <a:latin typeface="Comic Sans MS" charset="0"/>
              </a:rPr>
              <a:t> PROTEINS</a:t>
            </a:r>
            <a:br>
              <a:rPr lang="en-US" sz="5400">
                <a:latin typeface="Comic Sans MS" charset="0"/>
              </a:rPr>
            </a:br>
            <a:r>
              <a:rPr lang="en-US" sz="4000">
                <a:latin typeface="Comic Sans MS" charset="0"/>
              </a:rPr>
              <a:t>Chapters 16 &amp; 17</a:t>
            </a:r>
          </a:p>
        </p:txBody>
      </p:sp>
      <p:pic>
        <p:nvPicPr>
          <p:cNvPr id="2052" name="Picture 4" descr="rotating D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080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" y="5486400"/>
            <a:ext cx="271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http://faculty.uca.edu/~johnc/mbi1440.htm</a:t>
            </a:r>
          </a:p>
        </p:txBody>
      </p:sp>
      <p:pic>
        <p:nvPicPr>
          <p:cNvPr id="2054" name="Picture 6" descr="making mRN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076825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505200" y="6400800"/>
            <a:ext cx="5443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http://www.wappingersschools.org/RCK/staff/teacherhp/johnson/visualvocab/mRNA.gif</a:t>
            </a:r>
          </a:p>
        </p:txBody>
      </p:sp>
    </p:spTree>
    <p:extLst>
      <p:ext uri="{BB962C8B-B14F-4D97-AF65-F5344CB8AC3E}">
        <p14:creationId xmlns:p14="http://schemas.microsoft.com/office/powerpoint/2010/main" val="3572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67925" cy="1143000"/>
          </a:xfrm>
        </p:spPr>
        <p:txBody>
          <a:bodyPr/>
          <a:lstStyle/>
          <a:p>
            <a:r>
              <a:rPr lang="en-US" dirty="0" smtClean="0"/>
              <a:t>3/6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7378"/>
            <a:ext cx="8229600" cy="313878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are the differences between DNA and RNA?</a:t>
            </a:r>
          </a:p>
          <a:p>
            <a:r>
              <a:rPr lang="en-US" dirty="0" smtClean="0"/>
              <a:t>What does DNA stand for?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44" y="0"/>
            <a:ext cx="5166718" cy="41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RNA – ribonucleic acid </a:t>
            </a:r>
          </a:p>
          <a:p>
            <a:r>
              <a:rPr lang="en-US" u="sng" dirty="0" smtClean="0"/>
              <a:t>Differences between RNA and DNA</a:t>
            </a:r>
          </a:p>
          <a:p>
            <a:r>
              <a:rPr lang="en-US" u="sng" dirty="0" smtClean="0"/>
              <a:t>1. Single stranded not double stranded. </a:t>
            </a:r>
          </a:p>
          <a:p>
            <a:r>
              <a:rPr lang="en-US" u="sng" dirty="0"/>
              <a:t>2</a:t>
            </a:r>
            <a:r>
              <a:rPr lang="en-US" u="sng" dirty="0" smtClean="0"/>
              <a:t>. contains uracil not thymine</a:t>
            </a:r>
          </a:p>
          <a:p>
            <a:endParaRPr lang="en-US" u="sng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difference – if DNA is deoxyribonucleic </a:t>
            </a:r>
            <a:r>
              <a:rPr lang="en-US" dirty="0"/>
              <a:t>acid</a:t>
            </a:r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/>
              <a:t>Function of RNA – turns instructions from DNA to protein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284163"/>
          </a:xfrm>
        </p:spPr>
        <p:txBody>
          <a:bodyPr>
            <a:normAutofit fontScale="90000"/>
          </a:bodyPr>
          <a:lstStyle/>
          <a:p>
            <a:r>
              <a:rPr lang="en-US" sz="3200"/>
              <a:t>Transcription and Translation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1219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 a eukaryotic cell the nuclear envelope separates transcription from translation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Extensive RNA processing occurs in the </a:t>
            </a:r>
            <a:r>
              <a:rPr lang="en-US" sz="2000" dirty="0" smtClean="0"/>
              <a:t>nucleus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Where does transcription and translation happen?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661298"/>
            <a:ext cx="3314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000" u="sng" dirty="0" smtClean="0"/>
              <a:t>Replication – DNA copies itself</a:t>
            </a:r>
          </a:p>
          <a:p>
            <a:endParaRPr lang="en-US" sz="4000" u="sng" dirty="0"/>
          </a:p>
          <a:p>
            <a:r>
              <a:rPr lang="en-US" sz="4000" dirty="0" smtClean="0"/>
              <a:t>Protein synthesis</a:t>
            </a:r>
          </a:p>
          <a:p>
            <a:r>
              <a:rPr lang="en-US" sz="4000" u="sng" dirty="0" smtClean="0"/>
              <a:t>Transcription – DNA to mRNA</a:t>
            </a:r>
          </a:p>
          <a:p>
            <a:r>
              <a:rPr lang="en-US" sz="4000" u="sng" dirty="0" smtClean="0"/>
              <a:t>Translation – mRNA to Protein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5885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in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Candy write up</a:t>
            </a:r>
          </a:p>
          <a:p>
            <a:pPr>
              <a:buFontTx/>
              <a:buChar char="-"/>
            </a:pPr>
            <a:r>
              <a:rPr lang="en-US" dirty="0" smtClean="0"/>
              <a:t>POGIL DNA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Take notes in notebook on strawberry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Fill in the blanks with the correct vocabulary word (Replicate, transcribe, translate, DNA, RNA, amino acids, protein)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1.____ is _____ into RNA which is then _____ into ________.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2.Compare and contract transcription and translation.  Where does each one occur?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249238"/>
          </a:xfrm>
        </p:spPr>
        <p:txBody>
          <a:bodyPr>
            <a:normAutofit fontScale="90000"/>
          </a:bodyPr>
          <a:lstStyle/>
          <a:p>
            <a:r>
              <a:rPr lang="en-US" sz="2800"/>
              <a:t>The Genetic Code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1676400"/>
          </a:xfrm>
        </p:spPr>
        <p:txBody>
          <a:bodyPr/>
          <a:lstStyle/>
          <a:p>
            <a:r>
              <a:rPr lang="en-US" sz="1800"/>
              <a:t>Genetic information is encoded as a sequence of nonoverlapping base triplets, or codons</a:t>
            </a:r>
          </a:p>
          <a:p>
            <a:endParaRPr lang="en-US" sz="1800"/>
          </a:p>
          <a:p>
            <a:endParaRPr lang="en-US" sz="1800"/>
          </a:p>
        </p:txBody>
      </p:sp>
      <p:grpSp>
        <p:nvGrpSpPr>
          <p:cNvPr id="404484" name="Group 4"/>
          <p:cNvGrpSpPr>
            <a:grpSpLocks/>
          </p:cNvGrpSpPr>
          <p:nvPr/>
        </p:nvGrpSpPr>
        <p:grpSpPr bwMode="auto">
          <a:xfrm>
            <a:off x="533400" y="1828800"/>
            <a:ext cx="6697663" cy="4648200"/>
            <a:chOff x="1163" y="1488"/>
            <a:chExt cx="3877" cy="2832"/>
          </a:xfrm>
        </p:grpSpPr>
        <p:sp>
          <p:nvSpPr>
            <p:cNvPr id="404485" name="Rectangle 5"/>
            <p:cNvSpPr>
              <a:spLocks noChangeArrowheads="1"/>
            </p:cNvSpPr>
            <p:nvPr/>
          </p:nvSpPr>
          <p:spPr bwMode="auto">
            <a:xfrm>
              <a:off x="1872" y="1488"/>
              <a:ext cx="3168" cy="2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04486" name="Group 6"/>
            <p:cNvGrpSpPr>
              <a:grpSpLocks/>
            </p:cNvGrpSpPr>
            <p:nvPr/>
          </p:nvGrpSpPr>
          <p:grpSpPr bwMode="auto">
            <a:xfrm>
              <a:off x="1163" y="1584"/>
              <a:ext cx="3770" cy="2458"/>
              <a:chOff x="491" y="1626"/>
              <a:chExt cx="3770" cy="2458"/>
            </a:xfrm>
          </p:grpSpPr>
          <p:pic>
            <p:nvPicPr>
              <p:cNvPr id="404487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626"/>
                <a:ext cx="2808" cy="2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4488" name="Rectangle 8"/>
              <p:cNvSpPr>
                <a:spLocks noChangeArrowheads="1"/>
              </p:cNvSpPr>
              <p:nvPr/>
            </p:nvSpPr>
            <p:spPr bwMode="auto">
              <a:xfrm>
                <a:off x="491" y="3891"/>
                <a:ext cx="106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endParaRPr lang="en-US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04489" name="Text Box 9"/>
              <p:cNvSpPr txBox="1">
                <a:spLocks noChangeArrowheads="1"/>
              </p:cNvSpPr>
              <p:nvPr/>
            </p:nvSpPr>
            <p:spPr bwMode="auto">
              <a:xfrm>
                <a:off x="1432" y="1770"/>
                <a:ext cx="399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kumimoji="1" lang="en-US" sz="1000">
                    <a:solidFill>
                      <a:schemeClr val="bg1"/>
                    </a:solidFill>
                    <a:latin typeface="Arial" charset="0"/>
                  </a:rPr>
                  <a:t>DNA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kumimoji="1" lang="en-US" sz="1000">
                    <a:solidFill>
                      <a:schemeClr val="bg1"/>
                    </a:solidFill>
                    <a:latin typeface="Arial" charset="0"/>
                  </a:rPr>
                  <a:t>molecule</a:t>
                </a:r>
              </a:p>
            </p:txBody>
          </p:sp>
          <p:sp>
            <p:nvSpPr>
              <p:cNvPr id="404490" name="Text Box 10"/>
              <p:cNvSpPr txBox="1">
                <a:spLocks noChangeArrowheads="1"/>
              </p:cNvSpPr>
              <p:nvPr/>
            </p:nvSpPr>
            <p:spPr bwMode="auto">
              <a:xfrm>
                <a:off x="2152" y="1959"/>
                <a:ext cx="42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Gene 1</a:t>
                </a:r>
              </a:p>
            </p:txBody>
          </p:sp>
          <p:sp>
            <p:nvSpPr>
              <p:cNvPr id="404491" name="Text Box 11"/>
              <p:cNvSpPr txBox="1">
                <a:spLocks noChangeArrowheads="1"/>
              </p:cNvSpPr>
              <p:nvPr/>
            </p:nvSpPr>
            <p:spPr bwMode="auto">
              <a:xfrm>
                <a:off x="2832" y="1735"/>
                <a:ext cx="42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Gene 2</a:t>
                </a:r>
              </a:p>
            </p:txBody>
          </p:sp>
          <p:sp>
            <p:nvSpPr>
              <p:cNvPr id="404492" name="Text Box 12"/>
              <p:cNvSpPr txBox="1">
                <a:spLocks noChangeArrowheads="1"/>
              </p:cNvSpPr>
              <p:nvPr/>
            </p:nvSpPr>
            <p:spPr bwMode="auto">
              <a:xfrm>
                <a:off x="3391" y="2143"/>
                <a:ext cx="42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Gene 3</a:t>
                </a:r>
              </a:p>
            </p:txBody>
          </p:sp>
          <p:sp>
            <p:nvSpPr>
              <p:cNvPr id="404493" name="Text Box 13"/>
              <p:cNvSpPr txBox="1">
                <a:spLocks noChangeArrowheads="1"/>
              </p:cNvSpPr>
              <p:nvPr/>
            </p:nvSpPr>
            <p:spPr bwMode="auto">
              <a:xfrm>
                <a:off x="1429" y="2540"/>
                <a:ext cx="601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DNA strand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(template)</a:t>
                </a:r>
              </a:p>
            </p:txBody>
          </p:sp>
          <p:sp>
            <p:nvSpPr>
              <p:cNvPr id="404494" name="Text Box 14"/>
              <p:cNvSpPr txBox="1">
                <a:spLocks noChangeArrowheads="1"/>
              </p:cNvSpPr>
              <p:nvPr/>
            </p:nvSpPr>
            <p:spPr bwMode="auto">
              <a:xfrm>
                <a:off x="1501" y="2946"/>
                <a:ext cx="712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000" b="1">
                    <a:solidFill>
                      <a:schemeClr val="bg1"/>
                    </a:solidFill>
                    <a:latin typeface="Arial" charset="0"/>
                  </a:rPr>
                  <a:t>TRANSCRIPTION</a:t>
                </a:r>
                <a:endParaRPr kumimoji="1" lang="en-US" sz="13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04495" name="Text Box 15"/>
              <p:cNvSpPr txBox="1">
                <a:spLocks noChangeArrowheads="1"/>
              </p:cNvSpPr>
              <p:nvPr/>
            </p:nvSpPr>
            <p:spPr bwMode="auto">
              <a:xfrm>
                <a:off x="1453" y="3241"/>
                <a:ext cx="388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mRNA</a:t>
                </a:r>
              </a:p>
            </p:txBody>
          </p:sp>
          <p:sp>
            <p:nvSpPr>
              <p:cNvPr id="404496" name="Text Box 16"/>
              <p:cNvSpPr txBox="1">
                <a:spLocks noChangeArrowheads="1"/>
              </p:cNvSpPr>
              <p:nvPr/>
            </p:nvSpPr>
            <p:spPr bwMode="auto">
              <a:xfrm>
                <a:off x="1449" y="3747"/>
                <a:ext cx="410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Protein</a:t>
                </a:r>
              </a:p>
            </p:txBody>
          </p:sp>
          <p:sp>
            <p:nvSpPr>
              <p:cNvPr id="404497" name="Text Box 17"/>
              <p:cNvSpPr txBox="1">
                <a:spLocks noChangeArrowheads="1"/>
              </p:cNvSpPr>
              <p:nvPr/>
            </p:nvSpPr>
            <p:spPr bwMode="auto">
              <a:xfrm>
                <a:off x="1523" y="3517"/>
                <a:ext cx="635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000" b="1">
                    <a:solidFill>
                      <a:schemeClr val="bg1"/>
                    </a:solidFill>
                    <a:latin typeface="Arial" charset="0"/>
                  </a:rPr>
                  <a:t>TRANSLATION</a:t>
                </a:r>
                <a:endParaRPr kumimoji="1" lang="en-US" sz="10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04498" name="Text Box 18"/>
              <p:cNvSpPr txBox="1">
                <a:spLocks noChangeArrowheads="1"/>
              </p:cNvSpPr>
              <p:nvPr/>
            </p:nvSpPr>
            <p:spPr bwMode="auto">
              <a:xfrm>
                <a:off x="2090" y="3907"/>
                <a:ext cx="579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Amino acid</a:t>
                </a:r>
              </a:p>
            </p:txBody>
          </p:sp>
          <p:sp>
            <p:nvSpPr>
              <p:cNvPr id="404499" name="Text Box 19"/>
              <p:cNvSpPr txBox="1">
                <a:spLocks noChangeArrowheads="1"/>
              </p:cNvSpPr>
              <p:nvPr/>
            </p:nvSpPr>
            <p:spPr bwMode="auto">
              <a:xfrm>
                <a:off x="2168" y="2640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04500" name="Text Box 20"/>
              <p:cNvSpPr txBox="1">
                <a:spLocks noChangeArrowheads="1"/>
              </p:cNvSpPr>
              <p:nvPr/>
            </p:nvSpPr>
            <p:spPr bwMode="auto">
              <a:xfrm>
                <a:off x="2325" y="2640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04501" name="Text Box 21"/>
              <p:cNvSpPr txBox="1">
                <a:spLocks noChangeArrowheads="1"/>
              </p:cNvSpPr>
              <p:nvPr/>
            </p:nvSpPr>
            <p:spPr bwMode="auto">
              <a:xfrm>
                <a:off x="2485" y="2640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04502" name="Text Box 22"/>
              <p:cNvSpPr txBox="1">
                <a:spLocks noChangeArrowheads="1"/>
              </p:cNvSpPr>
              <p:nvPr/>
            </p:nvSpPr>
            <p:spPr bwMode="auto">
              <a:xfrm>
                <a:off x="2645" y="2646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04503" name="Text Box 23"/>
              <p:cNvSpPr txBox="1">
                <a:spLocks noChangeArrowheads="1"/>
              </p:cNvSpPr>
              <p:nvPr/>
            </p:nvSpPr>
            <p:spPr bwMode="auto">
              <a:xfrm>
                <a:off x="2804" y="2646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04504" name="Text Box 24"/>
              <p:cNvSpPr txBox="1">
                <a:spLocks noChangeArrowheads="1"/>
              </p:cNvSpPr>
              <p:nvPr/>
            </p:nvSpPr>
            <p:spPr bwMode="auto">
              <a:xfrm>
                <a:off x="2957" y="2646"/>
                <a:ext cx="17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04505" name="Text Box 25"/>
              <p:cNvSpPr txBox="1">
                <a:spLocks noChangeArrowheads="1"/>
              </p:cNvSpPr>
              <p:nvPr/>
            </p:nvSpPr>
            <p:spPr bwMode="auto">
              <a:xfrm>
                <a:off x="3112" y="2646"/>
                <a:ext cx="17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04506" name="Text Box 26"/>
              <p:cNvSpPr txBox="1">
                <a:spLocks noChangeArrowheads="1"/>
              </p:cNvSpPr>
              <p:nvPr/>
            </p:nvSpPr>
            <p:spPr bwMode="auto">
              <a:xfrm>
                <a:off x="3266" y="2646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04507" name="Text Box 27"/>
              <p:cNvSpPr txBox="1">
                <a:spLocks noChangeArrowheads="1"/>
              </p:cNvSpPr>
              <p:nvPr/>
            </p:nvSpPr>
            <p:spPr bwMode="auto">
              <a:xfrm>
                <a:off x="3428" y="2646"/>
                <a:ext cx="18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04508" name="Text Box 28"/>
              <p:cNvSpPr txBox="1">
                <a:spLocks noChangeArrowheads="1"/>
              </p:cNvSpPr>
              <p:nvPr/>
            </p:nvSpPr>
            <p:spPr bwMode="auto">
              <a:xfrm>
                <a:off x="3592" y="2646"/>
                <a:ext cx="17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04509" name="Text Box 29"/>
              <p:cNvSpPr txBox="1">
                <a:spLocks noChangeArrowheads="1"/>
              </p:cNvSpPr>
              <p:nvPr/>
            </p:nvSpPr>
            <p:spPr bwMode="auto">
              <a:xfrm>
                <a:off x="3745" y="2646"/>
                <a:ext cx="18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04510" name="Text Box 30"/>
              <p:cNvSpPr txBox="1">
                <a:spLocks noChangeArrowheads="1"/>
              </p:cNvSpPr>
              <p:nvPr/>
            </p:nvSpPr>
            <p:spPr bwMode="auto">
              <a:xfrm>
                <a:off x="3917" y="2640"/>
                <a:ext cx="16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T</a:t>
                </a:r>
              </a:p>
            </p:txBody>
          </p:sp>
          <p:sp>
            <p:nvSpPr>
              <p:cNvPr id="404511" name="Text Box 31"/>
              <p:cNvSpPr txBox="1">
                <a:spLocks noChangeArrowheads="1"/>
              </p:cNvSpPr>
              <p:nvPr/>
            </p:nvSpPr>
            <p:spPr bwMode="auto">
              <a:xfrm>
                <a:off x="2162" y="3155"/>
                <a:ext cx="17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04512" name="Text Box 32"/>
              <p:cNvSpPr txBox="1">
                <a:spLocks noChangeArrowheads="1"/>
              </p:cNvSpPr>
              <p:nvPr/>
            </p:nvSpPr>
            <p:spPr bwMode="auto">
              <a:xfrm>
                <a:off x="2319" y="3155"/>
                <a:ext cx="18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04513" name="Text Box 33"/>
              <p:cNvSpPr txBox="1">
                <a:spLocks noChangeArrowheads="1"/>
              </p:cNvSpPr>
              <p:nvPr/>
            </p:nvSpPr>
            <p:spPr bwMode="auto">
              <a:xfrm>
                <a:off x="2481" y="3155"/>
                <a:ext cx="18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04514" name="Text Box 34"/>
              <p:cNvSpPr txBox="1">
                <a:spLocks noChangeArrowheads="1"/>
              </p:cNvSpPr>
              <p:nvPr/>
            </p:nvSpPr>
            <p:spPr bwMode="auto">
              <a:xfrm>
                <a:off x="2646" y="3162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04515" name="Text Box 35"/>
              <p:cNvSpPr txBox="1">
                <a:spLocks noChangeArrowheads="1"/>
              </p:cNvSpPr>
              <p:nvPr/>
            </p:nvSpPr>
            <p:spPr bwMode="auto">
              <a:xfrm>
                <a:off x="2807" y="3157"/>
                <a:ext cx="17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04516" name="Text Box 36"/>
              <p:cNvSpPr txBox="1">
                <a:spLocks noChangeArrowheads="1"/>
              </p:cNvSpPr>
              <p:nvPr/>
            </p:nvSpPr>
            <p:spPr bwMode="auto">
              <a:xfrm>
                <a:off x="2962" y="3157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04517" name="Text Box 37"/>
              <p:cNvSpPr txBox="1">
                <a:spLocks noChangeArrowheads="1"/>
              </p:cNvSpPr>
              <p:nvPr/>
            </p:nvSpPr>
            <p:spPr bwMode="auto">
              <a:xfrm>
                <a:off x="3113" y="3155"/>
                <a:ext cx="18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04518" name="Text Box 38"/>
              <p:cNvSpPr txBox="1">
                <a:spLocks noChangeArrowheads="1"/>
              </p:cNvSpPr>
              <p:nvPr/>
            </p:nvSpPr>
            <p:spPr bwMode="auto">
              <a:xfrm>
                <a:off x="3275" y="3154"/>
                <a:ext cx="18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04519" name="Text Box 39"/>
              <p:cNvSpPr txBox="1">
                <a:spLocks noChangeArrowheads="1"/>
              </p:cNvSpPr>
              <p:nvPr/>
            </p:nvSpPr>
            <p:spPr bwMode="auto">
              <a:xfrm>
                <a:off x="3439" y="3154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04520" name="Text Box 40"/>
              <p:cNvSpPr txBox="1">
                <a:spLocks noChangeArrowheads="1"/>
              </p:cNvSpPr>
              <p:nvPr/>
            </p:nvSpPr>
            <p:spPr bwMode="auto">
              <a:xfrm>
                <a:off x="3593" y="3153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04521" name="Text Box 41"/>
              <p:cNvSpPr txBox="1">
                <a:spLocks noChangeArrowheads="1"/>
              </p:cNvSpPr>
              <p:nvPr/>
            </p:nvSpPr>
            <p:spPr bwMode="auto">
              <a:xfrm>
                <a:off x="3754" y="3153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04522" name="Text Box 42"/>
              <p:cNvSpPr txBox="1">
                <a:spLocks noChangeArrowheads="1"/>
              </p:cNvSpPr>
              <p:nvPr/>
            </p:nvSpPr>
            <p:spPr bwMode="auto">
              <a:xfrm>
                <a:off x="3915" y="3148"/>
                <a:ext cx="175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04523" name="Text Box 43"/>
              <p:cNvSpPr txBox="1">
                <a:spLocks noChangeArrowheads="1"/>
              </p:cNvSpPr>
              <p:nvPr/>
            </p:nvSpPr>
            <p:spPr bwMode="auto">
              <a:xfrm>
                <a:off x="2279" y="3758"/>
                <a:ext cx="26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Trp</a:t>
                </a:r>
              </a:p>
            </p:txBody>
          </p:sp>
          <p:sp>
            <p:nvSpPr>
              <p:cNvPr id="404524" name="Text Box 44"/>
              <p:cNvSpPr txBox="1">
                <a:spLocks noChangeArrowheads="1"/>
              </p:cNvSpPr>
              <p:nvPr/>
            </p:nvSpPr>
            <p:spPr bwMode="auto">
              <a:xfrm>
                <a:off x="2750" y="3747"/>
                <a:ext cx="282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Phe</a:t>
                </a:r>
              </a:p>
            </p:txBody>
          </p:sp>
          <p:sp>
            <p:nvSpPr>
              <p:cNvPr id="404525" name="Text Box 45"/>
              <p:cNvSpPr txBox="1">
                <a:spLocks noChangeArrowheads="1"/>
              </p:cNvSpPr>
              <p:nvPr/>
            </p:nvSpPr>
            <p:spPr bwMode="auto">
              <a:xfrm>
                <a:off x="3233" y="3742"/>
                <a:ext cx="261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 b="1">
                    <a:solidFill>
                      <a:schemeClr val="bg1"/>
                    </a:solidFill>
                    <a:latin typeface="Arial" charset="0"/>
                  </a:rPr>
                  <a:t>Gly</a:t>
                </a:r>
              </a:p>
            </p:txBody>
          </p:sp>
          <p:sp>
            <p:nvSpPr>
              <p:cNvPr id="404526" name="Text Box 46"/>
              <p:cNvSpPr txBox="1">
                <a:spLocks noChangeArrowheads="1"/>
              </p:cNvSpPr>
              <p:nvPr/>
            </p:nvSpPr>
            <p:spPr bwMode="auto">
              <a:xfrm>
                <a:off x="3719" y="3759"/>
                <a:ext cx="248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200" b="1">
                    <a:solidFill>
                      <a:schemeClr val="bg1"/>
                    </a:solidFill>
                    <a:latin typeface="Arial" charset="0"/>
                  </a:rPr>
                  <a:t>Ser</a:t>
                </a:r>
              </a:p>
            </p:txBody>
          </p:sp>
          <p:sp>
            <p:nvSpPr>
              <p:cNvPr id="404527" name="Text Box 47"/>
              <p:cNvSpPr txBox="1">
                <a:spLocks noChangeArrowheads="1"/>
              </p:cNvSpPr>
              <p:nvPr/>
            </p:nvSpPr>
            <p:spPr bwMode="auto">
              <a:xfrm>
                <a:off x="2252" y="3369"/>
                <a:ext cx="389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Codon</a:t>
                </a:r>
              </a:p>
            </p:txBody>
          </p:sp>
          <p:sp>
            <p:nvSpPr>
              <p:cNvPr id="404528" name="Text Box 48"/>
              <p:cNvSpPr txBox="1">
                <a:spLocks noChangeArrowheads="1"/>
              </p:cNvSpPr>
              <p:nvPr/>
            </p:nvSpPr>
            <p:spPr bwMode="auto">
              <a:xfrm>
                <a:off x="2015" y="2570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3</a:t>
                </a: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  <a:endParaRPr kumimoji="1" lang="en-US" sz="13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04529" name="Text Box 49"/>
              <p:cNvSpPr txBox="1">
                <a:spLocks noChangeArrowheads="1"/>
              </p:cNvSpPr>
              <p:nvPr/>
            </p:nvSpPr>
            <p:spPr bwMode="auto">
              <a:xfrm>
                <a:off x="4077" y="2564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</a:p>
            </p:txBody>
          </p:sp>
          <p:sp>
            <p:nvSpPr>
              <p:cNvPr id="404530" name="Text Box 50"/>
              <p:cNvSpPr txBox="1">
                <a:spLocks noChangeArrowheads="1"/>
              </p:cNvSpPr>
              <p:nvPr/>
            </p:nvSpPr>
            <p:spPr bwMode="auto">
              <a:xfrm>
                <a:off x="4072" y="3241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3</a:t>
                </a: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</a:p>
            </p:txBody>
          </p:sp>
          <p:sp>
            <p:nvSpPr>
              <p:cNvPr id="404531" name="Text Box 51"/>
              <p:cNvSpPr txBox="1">
                <a:spLocks noChangeArrowheads="1"/>
              </p:cNvSpPr>
              <p:nvPr/>
            </p:nvSpPr>
            <p:spPr bwMode="auto">
              <a:xfrm>
                <a:off x="2014" y="3239"/>
                <a:ext cx="18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r>
                  <a:rPr kumimoji="1" lang="en-US" sz="13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</a:p>
            </p:txBody>
          </p:sp>
          <p:sp>
            <p:nvSpPr>
              <p:cNvPr id="404532" name="AutoShape 52"/>
              <p:cNvSpPr>
                <a:spLocks/>
              </p:cNvSpPr>
              <p:nvPr/>
            </p:nvSpPr>
            <p:spPr bwMode="auto">
              <a:xfrm rot="16200000">
                <a:off x="2397" y="3193"/>
                <a:ext cx="66" cy="403"/>
              </a:xfrm>
              <a:prstGeom prst="leftBrace">
                <a:avLst>
                  <a:gd name="adj1" fmla="val 50884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04533" name="AutoShape 53"/>
              <p:cNvSpPr>
                <a:spLocks/>
              </p:cNvSpPr>
              <p:nvPr/>
            </p:nvSpPr>
            <p:spPr bwMode="auto">
              <a:xfrm rot="16200000">
                <a:off x="2888" y="3193"/>
                <a:ext cx="66" cy="403"/>
              </a:xfrm>
              <a:prstGeom prst="leftBrace">
                <a:avLst>
                  <a:gd name="adj1" fmla="val 50884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04534" name="AutoShape 54"/>
              <p:cNvSpPr>
                <a:spLocks/>
              </p:cNvSpPr>
              <p:nvPr/>
            </p:nvSpPr>
            <p:spPr bwMode="auto">
              <a:xfrm rot="16200000">
                <a:off x="3378" y="3193"/>
                <a:ext cx="66" cy="404"/>
              </a:xfrm>
              <a:prstGeom prst="leftBrace">
                <a:avLst>
                  <a:gd name="adj1" fmla="val 5101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04535" name="AutoShape 55"/>
              <p:cNvSpPr>
                <a:spLocks/>
              </p:cNvSpPr>
              <p:nvPr/>
            </p:nvSpPr>
            <p:spPr bwMode="auto">
              <a:xfrm rot="16200000">
                <a:off x="3829" y="3193"/>
                <a:ext cx="66" cy="404"/>
              </a:xfrm>
              <a:prstGeom prst="leftBrace">
                <a:avLst>
                  <a:gd name="adj1" fmla="val 5101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04536" name="Line 56"/>
              <p:cNvSpPr>
                <a:spLocks noChangeShapeType="1"/>
              </p:cNvSpPr>
              <p:nvPr/>
            </p:nvSpPr>
            <p:spPr bwMode="auto">
              <a:xfrm flipH="1">
                <a:off x="1700" y="1791"/>
                <a:ext cx="144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28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55600"/>
          </a:xfrm>
        </p:spPr>
        <p:txBody>
          <a:bodyPr>
            <a:normAutofit fontScale="90000"/>
          </a:bodyPr>
          <a:lstStyle/>
          <a:p>
            <a:r>
              <a:rPr lang="en-US"/>
              <a:t>The Genetic Code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u="sng" dirty="0"/>
              <a:t>Codons: 3 base code for the production of a specific amino acid</a:t>
            </a:r>
            <a:r>
              <a:rPr lang="en-US" sz="1800" dirty="0"/>
              <a:t>, sequence of three of the four different nucleotides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Since there are 4 bases and 3 positions in each codon, there are 4 x 4 x 4 = 64 possible codons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64 codons but only 20 amino acids, therefore most have more than 1 codon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3 of the 64 codons are used as STOP signals; they are found at the end of every gene and mark the end of the protein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One codon is used as a START signal: it is at the start of every protein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Universal:  in all living organisms</a:t>
            </a:r>
          </a:p>
        </p:txBody>
      </p:sp>
    </p:spTree>
    <p:extLst>
      <p:ext uri="{BB962C8B-B14F-4D97-AF65-F5344CB8AC3E}">
        <p14:creationId xmlns:p14="http://schemas.microsoft.com/office/powerpoint/2010/main" val="38576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/>
              <a:t>The Genetic Code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4114800"/>
          </a:xfrm>
        </p:spPr>
        <p:txBody>
          <a:bodyPr/>
          <a:lstStyle/>
          <a:p>
            <a:r>
              <a:rPr lang="en-US" sz="2000"/>
              <a:t>A codon in messenger RNA is either translated into an amino acid or serves as a translational start/stop signal</a:t>
            </a:r>
          </a:p>
        </p:txBody>
      </p:sp>
      <p:grpSp>
        <p:nvGrpSpPr>
          <p:cNvPr id="406532" name="Group 4"/>
          <p:cNvGrpSpPr>
            <a:grpSpLocks/>
          </p:cNvGrpSpPr>
          <p:nvPr/>
        </p:nvGrpSpPr>
        <p:grpSpPr bwMode="auto">
          <a:xfrm>
            <a:off x="609600" y="1981200"/>
            <a:ext cx="6772275" cy="4495800"/>
            <a:chOff x="678" y="1392"/>
            <a:chExt cx="4266" cy="2832"/>
          </a:xfrm>
        </p:grpSpPr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1344" y="1392"/>
              <a:ext cx="3600" cy="2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06534" name="Group 6"/>
            <p:cNvGrpSpPr>
              <a:grpSpLocks/>
            </p:cNvGrpSpPr>
            <p:nvPr/>
          </p:nvGrpSpPr>
          <p:grpSpPr bwMode="auto">
            <a:xfrm>
              <a:off x="678" y="1440"/>
              <a:ext cx="4116" cy="2706"/>
              <a:chOff x="486" y="1391"/>
              <a:chExt cx="4116" cy="2706"/>
            </a:xfrm>
          </p:grpSpPr>
          <p:sp>
            <p:nvSpPr>
              <p:cNvPr id="406535" name="Rectangle 7"/>
              <p:cNvSpPr>
                <a:spLocks noChangeArrowheads="1"/>
              </p:cNvSpPr>
              <p:nvPr/>
            </p:nvSpPr>
            <p:spPr bwMode="auto">
              <a:xfrm>
                <a:off x="486" y="3888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endParaRPr lang="en-US" sz="1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grpSp>
            <p:nvGrpSpPr>
              <p:cNvPr id="406536" name="Group 8"/>
              <p:cNvGrpSpPr>
                <a:grpSpLocks/>
              </p:cNvGrpSpPr>
              <p:nvPr/>
            </p:nvGrpSpPr>
            <p:grpSpPr bwMode="auto">
              <a:xfrm>
                <a:off x="1269" y="1391"/>
                <a:ext cx="3333" cy="2706"/>
                <a:chOff x="1269" y="1391"/>
                <a:chExt cx="3333" cy="2706"/>
              </a:xfrm>
            </p:grpSpPr>
            <p:grpSp>
              <p:nvGrpSpPr>
                <p:cNvPr id="406537" name="Group 9"/>
                <p:cNvGrpSpPr>
                  <a:grpSpLocks/>
                </p:cNvGrpSpPr>
                <p:nvPr/>
              </p:nvGrpSpPr>
              <p:grpSpPr bwMode="auto">
                <a:xfrm>
                  <a:off x="1269" y="1391"/>
                  <a:ext cx="3333" cy="2706"/>
                  <a:chOff x="1269" y="1391"/>
                  <a:chExt cx="3333" cy="2706"/>
                </a:xfrm>
              </p:grpSpPr>
              <p:pic>
                <p:nvPicPr>
                  <p:cNvPr id="406538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2" y="1546"/>
                    <a:ext cx="2920" cy="2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40653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269" y="1391"/>
                    <a:ext cx="3333" cy="2706"/>
                    <a:chOff x="1269" y="1391"/>
                    <a:chExt cx="3333" cy="2706"/>
                  </a:xfrm>
                </p:grpSpPr>
                <p:sp>
                  <p:nvSpPr>
                    <p:cNvPr id="40654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1" y="1391"/>
                      <a:ext cx="1178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Second mRNA base</a:t>
                      </a:r>
                    </a:p>
                  </p:txBody>
                </p:sp>
                <p:sp>
                  <p:nvSpPr>
                    <p:cNvPr id="406541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0" y="1519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06542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4" y="1519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6543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96" y="1519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065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52" y="1525"/>
                      <a:ext cx="20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40654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0" y="1867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06546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0" y="2470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6547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0" y="3075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0654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79" y="3676"/>
                      <a:ext cx="20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40654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3" y="1663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UUU</a:t>
                      </a:r>
                    </a:p>
                  </p:txBody>
                </p:sp>
                <p:sp>
                  <p:nvSpPr>
                    <p:cNvPr id="406550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8" y="1812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UUC</a:t>
                      </a:r>
                    </a:p>
                  </p:txBody>
                </p:sp>
                <p:sp>
                  <p:nvSpPr>
                    <p:cNvPr id="406551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7" y="1931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UUA</a:t>
                      </a:r>
                    </a:p>
                  </p:txBody>
                </p:sp>
                <p:sp>
                  <p:nvSpPr>
                    <p:cNvPr id="40655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6" y="2084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UUG</a:t>
                      </a:r>
                    </a:p>
                  </p:txBody>
                </p:sp>
                <p:sp>
                  <p:nvSpPr>
                    <p:cNvPr id="406553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2" y="2267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CUU</a:t>
                      </a:r>
                    </a:p>
                  </p:txBody>
                </p:sp>
                <p:sp>
                  <p:nvSpPr>
                    <p:cNvPr id="406554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8" y="2404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CUC</a:t>
                      </a:r>
                    </a:p>
                  </p:txBody>
                </p:sp>
                <p:sp>
                  <p:nvSpPr>
                    <p:cNvPr id="406555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1" y="2542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CUA</a:t>
                      </a:r>
                    </a:p>
                  </p:txBody>
                </p:sp>
                <p:sp>
                  <p:nvSpPr>
                    <p:cNvPr id="40655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0" y="2678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CUG</a:t>
                      </a:r>
                    </a:p>
                  </p:txBody>
                </p:sp>
                <p:sp>
                  <p:nvSpPr>
                    <p:cNvPr id="406557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4" y="2864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AUU</a:t>
                      </a:r>
                    </a:p>
                  </p:txBody>
                </p:sp>
                <p:sp>
                  <p:nvSpPr>
                    <p:cNvPr id="406558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1" y="3014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AUC</a:t>
                      </a:r>
                    </a:p>
                  </p:txBody>
                </p:sp>
                <p:sp>
                  <p:nvSpPr>
                    <p:cNvPr id="406559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8" y="3150"/>
                      <a:ext cx="34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AUA</a:t>
                      </a:r>
                    </a:p>
                  </p:txBody>
                </p:sp>
                <p:sp>
                  <p:nvSpPr>
                    <p:cNvPr id="406560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3" y="3294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AUG</a:t>
                      </a:r>
                    </a:p>
                  </p:txBody>
                </p:sp>
                <p:sp>
                  <p:nvSpPr>
                    <p:cNvPr id="40656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4" y="3485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GUU</a:t>
                      </a:r>
                    </a:p>
                  </p:txBody>
                </p:sp>
                <p:sp>
                  <p:nvSpPr>
                    <p:cNvPr id="406562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9" y="3622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GUC</a:t>
                      </a:r>
                    </a:p>
                  </p:txBody>
                </p:sp>
                <p:sp>
                  <p:nvSpPr>
                    <p:cNvPr id="40656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3" y="3761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GUA</a:t>
                      </a:r>
                    </a:p>
                  </p:txBody>
                </p:sp>
                <p:sp>
                  <p:nvSpPr>
                    <p:cNvPr id="406564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43" y="3897"/>
                      <a:ext cx="37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GUG</a:t>
                      </a:r>
                    </a:p>
                  </p:txBody>
                </p:sp>
                <p:sp>
                  <p:nvSpPr>
                    <p:cNvPr id="406565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40" y="3265"/>
                      <a:ext cx="34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kumimoji="1" lang="en-US" sz="1000">
                          <a:solidFill>
                            <a:schemeClr val="bg1"/>
                          </a:solidFill>
                          <a:latin typeface="Arial" charset="0"/>
                        </a:rPr>
                        <a:t>Met or</a:t>
                      </a:r>
                    </a:p>
                    <a:p>
                      <a:pPr algn="l" eaLnBrk="0" hangingPunct="0">
                        <a:spcBef>
                          <a:spcPct val="0"/>
                        </a:spcBef>
                      </a:pPr>
                      <a:r>
                        <a:rPr kumimoji="1" lang="en-US" sz="1000">
                          <a:solidFill>
                            <a:schemeClr val="bg1"/>
                          </a:solidFill>
                          <a:latin typeface="Arial" charset="0"/>
                        </a:rPr>
                        <a:t>start</a:t>
                      </a:r>
                    </a:p>
                  </p:txBody>
                </p:sp>
                <p:sp>
                  <p:nvSpPr>
                    <p:cNvPr id="40656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88" y="1753"/>
                      <a:ext cx="31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Phe</a:t>
                      </a:r>
                    </a:p>
                  </p:txBody>
                </p:sp>
                <p:sp>
                  <p:nvSpPr>
                    <p:cNvPr id="406567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3" y="2028"/>
                      <a:ext cx="302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Leu</a:t>
                      </a:r>
                    </a:p>
                  </p:txBody>
                </p:sp>
                <p:sp>
                  <p:nvSpPr>
                    <p:cNvPr id="40656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6" y="2499"/>
                      <a:ext cx="302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Leu</a:t>
                      </a:r>
                    </a:p>
                  </p:txBody>
                </p:sp>
                <p:sp>
                  <p:nvSpPr>
                    <p:cNvPr id="406569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3" y="3007"/>
                      <a:ext cx="228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lle</a:t>
                      </a:r>
                    </a:p>
                  </p:txBody>
                </p:sp>
                <p:sp>
                  <p:nvSpPr>
                    <p:cNvPr id="406570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33" y="3688"/>
                      <a:ext cx="278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Val</a:t>
                      </a:r>
                    </a:p>
                  </p:txBody>
                </p:sp>
                <p:sp>
                  <p:nvSpPr>
                    <p:cNvPr id="406571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2" y="1663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UCU</a:t>
                      </a:r>
                    </a:p>
                  </p:txBody>
                </p:sp>
                <p:sp>
                  <p:nvSpPr>
                    <p:cNvPr id="406572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8" y="1812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UCC</a:t>
                      </a:r>
                    </a:p>
                  </p:txBody>
                </p:sp>
                <p:sp>
                  <p:nvSpPr>
                    <p:cNvPr id="406573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2" y="1931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UCA</a:t>
                      </a:r>
                    </a:p>
                  </p:txBody>
                </p:sp>
                <p:sp>
                  <p:nvSpPr>
                    <p:cNvPr id="406574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0" y="2084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UCG</a:t>
                      </a:r>
                    </a:p>
                  </p:txBody>
                </p:sp>
                <p:sp>
                  <p:nvSpPr>
                    <p:cNvPr id="406575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14" y="2267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CCU</a:t>
                      </a:r>
                    </a:p>
                  </p:txBody>
                </p:sp>
                <p:sp>
                  <p:nvSpPr>
                    <p:cNvPr id="406576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12" y="2404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CCC</a:t>
                      </a:r>
                    </a:p>
                  </p:txBody>
                </p:sp>
                <p:sp>
                  <p:nvSpPr>
                    <p:cNvPr id="406577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11" y="2542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CCA</a:t>
                      </a:r>
                    </a:p>
                  </p:txBody>
                </p:sp>
                <p:sp>
                  <p:nvSpPr>
                    <p:cNvPr id="406578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6" y="2678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CCG</a:t>
                      </a:r>
                    </a:p>
                  </p:txBody>
                </p:sp>
                <p:sp>
                  <p:nvSpPr>
                    <p:cNvPr id="406579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11" y="2864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ACU</a:t>
                      </a:r>
                    </a:p>
                  </p:txBody>
                </p:sp>
                <p:sp>
                  <p:nvSpPr>
                    <p:cNvPr id="406580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8" y="3014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ACC</a:t>
                      </a:r>
                    </a:p>
                  </p:txBody>
                </p:sp>
                <p:sp>
                  <p:nvSpPr>
                    <p:cNvPr id="406581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7" y="3150"/>
                      <a:ext cx="34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ACA</a:t>
                      </a:r>
                    </a:p>
                  </p:txBody>
                </p:sp>
                <p:sp>
                  <p:nvSpPr>
                    <p:cNvPr id="406582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24" y="3294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ACG</a:t>
                      </a:r>
                    </a:p>
                  </p:txBody>
                </p:sp>
                <p:sp>
                  <p:nvSpPr>
                    <p:cNvPr id="406583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10" y="3485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GCU</a:t>
                      </a:r>
                    </a:p>
                  </p:txBody>
                </p:sp>
                <p:sp>
                  <p:nvSpPr>
                    <p:cNvPr id="406584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6" y="3622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GCC</a:t>
                      </a:r>
                    </a:p>
                  </p:txBody>
                </p:sp>
                <p:sp>
                  <p:nvSpPr>
                    <p:cNvPr id="406585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7" y="3761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GCA</a:t>
                      </a:r>
                    </a:p>
                  </p:txBody>
                </p:sp>
                <p:sp>
                  <p:nvSpPr>
                    <p:cNvPr id="406586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98" y="3897"/>
                      <a:ext cx="37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GCG</a:t>
                      </a:r>
                    </a:p>
                  </p:txBody>
                </p:sp>
                <p:sp>
                  <p:nvSpPr>
                    <p:cNvPr id="406587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3" y="1891"/>
                      <a:ext cx="29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Ser</a:t>
                      </a:r>
                    </a:p>
                  </p:txBody>
                </p:sp>
                <p:sp>
                  <p:nvSpPr>
                    <p:cNvPr id="406588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3" y="2494"/>
                      <a:ext cx="29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Pro</a:t>
                      </a:r>
                    </a:p>
                  </p:txBody>
                </p:sp>
                <p:sp>
                  <p:nvSpPr>
                    <p:cNvPr id="40658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80" y="3081"/>
                      <a:ext cx="28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Thr</a:t>
                      </a:r>
                    </a:p>
                  </p:txBody>
                </p:sp>
                <p:sp>
                  <p:nvSpPr>
                    <p:cNvPr id="406590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7" y="3688"/>
                      <a:ext cx="278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Ala</a:t>
                      </a:r>
                    </a:p>
                  </p:txBody>
                </p:sp>
                <p:sp>
                  <p:nvSpPr>
                    <p:cNvPr id="406591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64" y="1657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UAU</a:t>
                      </a:r>
                    </a:p>
                  </p:txBody>
                </p:sp>
                <p:sp>
                  <p:nvSpPr>
                    <p:cNvPr id="406592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69" y="1806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UAC</a:t>
                      </a:r>
                    </a:p>
                  </p:txBody>
                </p:sp>
                <p:sp>
                  <p:nvSpPr>
                    <p:cNvPr id="406593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95" y="1663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UGU</a:t>
                      </a:r>
                    </a:p>
                  </p:txBody>
                </p:sp>
                <p:sp>
                  <p:nvSpPr>
                    <p:cNvPr id="406594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0" y="1812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UGC</a:t>
                      </a:r>
                    </a:p>
                  </p:txBody>
                </p:sp>
                <p:sp>
                  <p:nvSpPr>
                    <p:cNvPr id="406595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91" y="1741"/>
                      <a:ext cx="27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Tyr</a:t>
                      </a:r>
                    </a:p>
                  </p:txBody>
                </p:sp>
                <p:sp>
                  <p:nvSpPr>
                    <p:cNvPr id="406596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3" y="1741"/>
                      <a:ext cx="30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Cys</a:t>
                      </a:r>
                    </a:p>
                  </p:txBody>
                </p:sp>
                <p:sp>
                  <p:nvSpPr>
                    <p:cNvPr id="406597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6" y="2273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CAU</a:t>
                      </a:r>
                    </a:p>
                  </p:txBody>
                </p:sp>
                <p:sp>
                  <p:nvSpPr>
                    <p:cNvPr id="406598" name="Text Box 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2" y="2411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CAC</a:t>
                      </a:r>
                    </a:p>
                  </p:txBody>
                </p:sp>
                <p:sp>
                  <p:nvSpPr>
                    <p:cNvPr id="406599" name="Text Box 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6" y="2548"/>
                      <a:ext cx="34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CAA</a:t>
                      </a:r>
                    </a:p>
                  </p:txBody>
                </p:sp>
                <p:sp>
                  <p:nvSpPr>
                    <p:cNvPr id="406600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66" y="2684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CAG</a:t>
                      </a:r>
                    </a:p>
                  </p:txBody>
                </p:sp>
                <p:sp>
                  <p:nvSpPr>
                    <p:cNvPr id="406601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11" y="2273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CGU</a:t>
                      </a:r>
                    </a:p>
                  </p:txBody>
                </p:sp>
                <p:sp>
                  <p:nvSpPr>
                    <p:cNvPr id="406602" name="Text Box 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11" y="2411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CGC</a:t>
                      </a:r>
                    </a:p>
                  </p:txBody>
                </p:sp>
                <p:sp>
                  <p:nvSpPr>
                    <p:cNvPr id="406603" name="Text Box 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8" y="2548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CGA</a:t>
                      </a:r>
                    </a:p>
                  </p:txBody>
                </p:sp>
                <p:sp>
                  <p:nvSpPr>
                    <p:cNvPr id="406604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2" y="2684"/>
                      <a:ext cx="37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CGG</a:t>
                      </a:r>
                    </a:p>
                  </p:txBody>
                </p:sp>
                <p:sp>
                  <p:nvSpPr>
                    <p:cNvPr id="406605" name="Text Box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1" y="2864"/>
                      <a:ext cx="34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AAU</a:t>
                      </a:r>
                    </a:p>
                  </p:txBody>
                </p:sp>
                <p:sp>
                  <p:nvSpPr>
                    <p:cNvPr id="406606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9" y="3014"/>
                      <a:ext cx="34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AAC</a:t>
                      </a:r>
                    </a:p>
                  </p:txBody>
                </p:sp>
                <p:sp>
                  <p:nvSpPr>
                    <p:cNvPr id="406607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8" y="3150"/>
                      <a:ext cx="34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AAA</a:t>
                      </a:r>
                    </a:p>
                  </p:txBody>
                </p:sp>
                <p:sp>
                  <p:nvSpPr>
                    <p:cNvPr id="406608" name="Text Box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0" y="3294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AAG</a:t>
                      </a:r>
                    </a:p>
                  </p:txBody>
                </p:sp>
                <p:sp>
                  <p:nvSpPr>
                    <p:cNvPr id="406609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4" y="2869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AGU</a:t>
                      </a:r>
                    </a:p>
                  </p:txBody>
                </p:sp>
                <p:sp>
                  <p:nvSpPr>
                    <p:cNvPr id="406610" name="Text Box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2" y="3020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AGC</a:t>
                      </a:r>
                    </a:p>
                  </p:txBody>
                </p:sp>
                <p:sp>
                  <p:nvSpPr>
                    <p:cNvPr id="406611" name="Text 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10" y="3150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AGA</a:t>
                      </a:r>
                    </a:p>
                  </p:txBody>
                </p:sp>
                <p:sp>
                  <p:nvSpPr>
                    <p:cNvPr id="406612" name="Text Box 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6" y="3294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AGG</a:t>
                      </a:r>
                    </a:p>
                  </p:txBody>
                </p:sp>
                <p:sp>
                  <p:nvSpPr>
                    <p:cNvPr id="40661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7" y="3485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GAU</a:t>
                      </a:r>
                    </a:p>
                  </p:txBody>
                </p:sp>
                <p:sp>
                  <p:nvSpPr>
                    <p:cNvPr id="406614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6" y="3622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GAC</a:t>
                      </a:r>
                    </a:p>
                  </p:txBody>
                </p:sp>
                <p:sp>
                  <p:nvSpPr>
                    <p:cNvPr id="406615" name="Text Box 8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76" y="3761"/>
                      <a:ext cx="35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GAA</a:t>
                      </a:r>
                    </a:p>
                  </p:txBody>
                </p:sp>
                <p:sp>
                  <p:nvSpPr>
                    <p:cNvPr id="406616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67" y="3897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GAG</a:t>
                      </a:r>
                    </a:p>
                  </p:txBody>
                </p:sp>
                <p:sp>
                  <p:nvSpPr>
                    <p:cNvPr id="406617" name="Text 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1" y="3485"/>
                      <a:ext cx="37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GGU</a:t>
                      </a:r>
                    </a:p>
                  </p:txBody>
                </p:sp>
                <p:sp>
                  <p:nvSpPr>
                    <p:cNvPr id="406618" name="Text 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15" y="3622"/>
                      <a:ext cx="37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GGC</a:t>
                      </a:r>
                    </a:p>
                  </p:txBody>
                </p:sp>
                <p:sp>
                  <p:nvSpPr>
                    <p:cNvPr id="406619" name="Text Box 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17" y="3761"/>
                      <a:ext cx="365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GGA</a:t>
                      </a:r>
                    </a:p>
                  </p:txBody>
                </p:sp>
                <p:sp>
                  <p:nvSpPr>
                    <p:cNvPr id="406620" name="Text Box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9" y="3897"/>
                      <a:ext cx="37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GGG</a:t>
                      </a:r>
                    </a:p>
                  </p:txBody>
                </p:sp>
                <p:sp>
                  <p:nvSpPr>
                    <p:cNvPr id="406621" name="Text Box 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8" y="2096"/>
                      <a:ext cx="371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UGG</a:t>
                      </a:r>
                    </a:p>
                  </p:txBody>
                </p:sp>
                <p:sp>
                  <p:nvSpPr>
                    <p:cNvPr id="406622" name="Text 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9" y="1940"/>
                      <a:ext cx="34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UAA</a:t>
                      </a:r>
                    </a:p>
                  </p:txBody>
                </p:sp>
                <p:sp>
                  <p:nvSpPr>
                    <p:cNvPr id="406623" name="Text Box 9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82" y="2075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UAG</a:t>
                      </a:r>
                    </a:p>
                  </p:txBody>
                </p:sp>
                <p:sp>
                  <p:nvSpPr>
                    <p:cNvPr id="406624" name="Text Box 9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1" y="2084"/>
                      <a:ext cx="346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Stop</a:t>
                      </a:r>
                    </a:p>
                  </p:txBody>
                </p:sp>
                <p:sp>
                  <p:nvSpPr>
                    <p:cNvPr id="40662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7" y="1940"/>
                      <a:ext cx="346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Stop</a:t>
                      </a:r>
                    </a:p>
                  </p:txBody>
                </p:sp>
                <p:sp>
                  <p:nvSpPr>
                    <p:cNvPr id="406626" name="Text Box 9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9" y="1946"/>
                      <a:ext cx="35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UGA</a:t>
                      </a:r>
                    </a:p>
                  </p:txBody>
                </p:sp>
                <p:sp>
                  <p:nvSpPr>
                    <p:cNvPr id="406627" name="Text 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05" y="1940"/>
                      <a:ext cx="346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Stop</a:t>
                      </a:r>
                    </a:p>
                  </p:txBody>
                </p:sp>
                <p:sp>
                  <p:nvSpPr>
                    <p:cNvPr id="406628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8" y="2096"/>
                      <a:ext cx="28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Trp</a:t>
                      </a:r>
                    </a:p>
                  </p:txBody>
                </p:sp>
                <p:sp>
                  <p:nvSpPr>
                    <p:cNvPr id="406629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0" y="2338"/>
                      <a:ext cx="278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His</a:t>
                      </a:r>
                    </a:p>
                  </p:txBody>
                </p:sp>
                <p:sp>
                  <p:nvSpPr>
                    <p:cNvPr id="406630" name="Text Box 1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06" y="2613"/>
                      <a:ext cx="29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Gln</a:t>
                      </a:r>
                    </a:p>
                  </p:txBody>
                </p:sp>
                <p:sp>
                  <p:nvSpPr>
                    <p:cNvPr id="406631" name="Text 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04" y="2942"/>
                      <a:ext cx="30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Asn</a:t>
                      </a:r>
                    </a:p>
                  </p:txBody>
                </p:sp>
                <p:sp>
                  <p:nvSpPr>
                    <p:cNvPr id="406632" name="Text Box 1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8" y="3229"/>
                      <a:ext cx="29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Lys</a:t>
                      </a:r>
                    </a:p>
                  </p:txBody>
                </p:sp>
                <p:sp>
                  <p:nvSpPr>
                    <p:cNvPr id="406633" name="Text Box 1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22" y="3575"/>
                      <a:ext cx="30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Asp</a:t>
                      </a:r>
                    </a:p>
                  </p:txBody>
                </p:sp>
                <p:sp>
                  <p:nvSpPr>
                    <p:cNvPr id="406634" name="Text Box 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80" y="2475"/>
                      <a:ext cx="29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Arg</a:t>
                      </a:r>
                    </a:p>
                  </p:txBody>
                </p:sp>
                <p:sp>
                  <p:nvSpPr>
                    <p:cNvPr id="406635" name="Text Box 1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9" y="2972"/>
                      <a:ext cx="29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Ser</a:t>
                      </a:r>
                    </a:p>
                  </p:txBody>
                </p:sp>
                <p:sp>
                  <p:nvSpPr>
                    <p:cNvPr id="406636" name="Text Box 1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9" y="3252"/>
                      <a:ext cx="290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Arg</a:t>
                      </a:r>
                    </a:p>
                  </p:txBody>
                </p:sp>
                <p:sp>
                  <p:nvSpPr>
                    <p:cNvPr id="406637" name="Text Box 1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4" y="3688"/>
                      <a:ext cx="284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>
                          <a:solidFill>
                            <a:schemeClr val="bg1"/>
                          </a:solidFill>
                          <a:latin typeface="Arial" charset="0"/>
                        </a:rPr>
                        <a:t>Gly</a:t>
                      </a:r>
                    </a:p>
                  </p:txBody>
                </p:sp>
                <p:sp>
                  <p:nvSpPr>
                    <p:cNvPr id="406638" name="Text Box 1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1651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06639" name="Text Box 1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1812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6640" name="Text Box 1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1948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06641" name="Text Box 1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28" y="2111"/>
                      <a:ext cx="20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406642" name="Text Box 1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2267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06643" name="Text Box 1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2411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6644" name="Text Box 1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2554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06645" name="Text Box 1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28" y="2695"/>
                      <a:ext cx="20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406646" name="Text Box 1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2858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06647" name="Text Box 1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3002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6648" name="Text Box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3144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06649" name="Text Box 1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28" y="3289"/>
                      <a:ext cx="20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406650" name="Text Box 1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3474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06651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3618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406652" name="Text Box 1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0" y="3761"/>
                      <a:ext cx="19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406653" name="Text Box 1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28" y="3905"/>
                      <a:ext cx="203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406654" name="Text Box 126"/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645" y="2737"/>
                      <a:ext cx="1439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First mRNA base (5</a:t>
                      </a:r>
                      <a:r>
                        <a:rPr kumimoji="1" lang="en-US" sz="1300" b="1">
                          <a:solidFill>
                            <a:schemeClr val="bg1"/>
                          </a:solidFill>
                          <a:latin typeface="Arial" charset="0"/>
                          <a:sym typeface="Symbol" charset="0"/>
                        </a:rPr>
                        <a:t></a:t>
                      </a: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 end)</a:t>
                      </a:r>
                    </a:p>
                  </p:txBody>
                </p:sp>
                <p:sp>
                  <p:nvSpPr>
                    <p:cNvPr id="406655" name="Text Box 127"/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3768" y="2726"/>
                      <a:ext cx="1476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gradFill rotWithShape="0">
                            <a:gsLst>
                              <a:gs pos="0">
                                <a:schemeClr val="accent1"/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1"/>
                          </a:gra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</a:pP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Third mRNA base (3</a:t>
                      </a:r>
                      <a:r>
                        <a:rPr kumimoji="1" lang="en-US" sz="1300" b="1">
                          <a:solidFill>
                            <a:schemeClr val="bg1"/>
                          </a:solidFill>
                          <a:latin typeface="Arial" charset="0"/>
                          <a:sym typeface="Symbol" charset="0"/>
                        </a:rPr>
                        <a:t></a:t>
                      </a:r>
                      <a:r>
                        <a:rPr kumimoji="1" lang="en-US" sz="1400" b="1">
                          <a:solidFill>
                            <a:schemeClr val="bg1"/>
                          </a:solidFill>
                          <a:latin typeface="Arial" charset="0"/>
                        </a:rPr>
                        <a:t> end)</a:t>
                      </a:r>
                    </a:p>
                  </p:txBody>
                </p:sp>
              </p:grpSp>
            </p:grpSp>
            <p:sp>
              <p:nvSpPr>
                <p:cNvPr id="406656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3304" y="3842"/>
                  <a:ext cx="29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bg1"/>
                      </a:solidFill>
                      <a:latin typeface="Arial" charset="0"/>
                    </a:rPr>
                    <a:t>Glu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652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72"/>
            <a:ext cx="8229600" cy="5491091"/>
          </a:xfrm>
        </p:spPr>
        <p:txBody>
          <a:bodyPr/>
          <a:lstStyle/>
          <a:p>
            <a:r>
              <a:rPr lang="en-US" u="sng" dirty="0" smtClean="0"/>
              <a:t>Start codon – first codon of mRNA, starts translation. </a:t>
            </a:r>
          </a:p>
          <a:p>
            <a:endParaRPr lang="en-US" u="sng" dirty="0"/>
          </a:p>
          <a:p>
            <a:r>
              <a:rPr lang="en-US" u="sng" dirty="0" smtClean="0"/>
              <a:t>Stop codon- terminates translation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590" y="2919816"/>
            <a:ext cx="4244037" cy="37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molecule carries genetic information?</a:t>
            </a:r>
          </a:p>
          <a:p>
            <a:endParaRPr lang="en-US" dirty="0"/>
          </a:p>
          <a:p>
            <a:r>
              <a:rPr lang="en-US" dirty="0" smtClean="0"/>
              <a:t>How does bacteria make people sick?</a:t>
            </a:r>
          </a:p>
          <a:p>
            <a:r>
              <a:rPr lang="en-US" dirty="0" smtClean="0"/>
              <a:t> Looking for pneumonia there were 2 strains.  S – harmful and R - harmless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4133"/>
          </a:xfrm>
        </p:spPr>
        <p:txBody>
          <a:bodyPr/>
          <a:lstStyle/>
          <a:p>
            <a:r>
              <a:rPr lang="en-US" dirty="0" smtClean="0"/>
              <a:t>1. What is the Amino Acid that matches the following RNA sequence AUG-CGC-AUA?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2857858"/>
            <a:ext cx="4244037" cy="376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830" y="2857858"/>
            <a:ext cx="4416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What is the role of MRNA?</a:t>
            </a:r>
          </a:p>
          <a:p>
            <a:endParaRPr lang="en-US" sz="2400" dirty="0"/>
          </a:p>
          <a:p>
            <a:r>
              <a:rPr lang="en-US" sz="2400" dirty="0" smtClean="0"/>
              <a:t>3. What is the difference between transfer RNA and messenger RNA</a:t>
            </a:r>
          </a:p>
          <a:p>
            <a:endParaRPr lang="en-US" sz="2400" dirty="0"/>
          </a:p>
          <a:p>
            <a:r>
              <a:rPr lang="en-US" sz="2400" dirty="0" smtClean="0"/>
              <a:t>Quiz </a:t>
            </a:r>
            <a:r>
              <a:rPr lang="en-US" sz="2400" dirty="0" err="1" smtClean="0"/>
              <a:t>thursday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953083"/>
            <a:ext cx="7713397" cy="2173080"/>
          </a:xfrm>
        </p:spPr>
        <p:txBody>
          <a:bodyPr/>
          <a:lstStyle/>
          <a:p>
            <a:r>
              <a:rPr lang="en-US" u="sng" dirty="0" smtClean="0"/>
              <a:t>mRNA – messenger RNA – brings the transcribed sequence to the ribosome</a:t>
            </a:r>
          </a:p>
          <a:p>
            <a:r>
              <a:rPr lang="en-US" u="sng" dirty="0" smtClean="0"/>
              <a:t>T RNA Transfer </a:t>
            </a:r>
            <a:r>
              <a:rPr lang="en-US" u="sng" dirty="0"/>
              <a:t>RNA – brings amino acid to ribosome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74638"/>
            <a:ext cx="6203873" cy="29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0" y="270934"/>
            <a:ext cx="3683000" cy="3137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7833" y="4064000"/>
            <a:ext cx="753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/>
          </a:p>
          <a:p>
            <a:r>
              <a:rPr lang="en-US" sz="2400" u="sng" dirty="0" smtClean="0"/>
              <a:t>Anti codon – part of TRNA that is complementary to mRNA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6594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2875"/>
          </a:xfrm>
        </p:spPr>
        <p:txBody>
          <a:bodyPr>
            <a:normAutofit fontScale="90000"/>
          </a:bodyPr>
          <a:lstStyle/>
          <a:p>
            <a:r>
              <a:rPr lang="en-US" sz="1800"/>
              <a:t>A summary of transcription and translation in a eukaryotic cell</a:t>
            </a:r>
            <a:br>
              <a:rPr lang="en-US" sz="1800"/>
            </a:br>
            <a:endParaRPr lang="en-US" sz="1800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2159000" y="62484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Figure 17.26</a:t>
            </a:r>
          </a:p>
        </p:txBody>
      </p:sp>
      <p:grpSp>
        <p:nvGrpSpPr>
          <p:cNvPr id="422916" name="Group 4"/>
          <p:cNvGrpSpPr>
            <a:grpSpLocks/>
          </p:cNvGrpSpPr>
          <p:nvPr/>
        </p:nvGrpSpPr>
        <p:grpSpPr bwMode="auto">
          <a:xfrm>
            <a:off x="1147763" y="533400"/>
            <a:ext cx="7081837" cy="6324600"/>
            <a:chOff x="1284" y="768"/>
            <a:chExt cx="2988" cy="3264"/>
          </a:xfrm>
        </p:grpSpPr>
        <p:pic>
          <p:nvPicPr>
            <p:cNvPr id="4229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768"/>
              <a:ext cx="2971" cy="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2918" name="Group 6"/>
            <p:cNvGrpSpPr>
              <a:grpSpLocks/>
            </p:cNvGrpSpPr>
            <p:nvPr/>
          </p:nvGrpSpPr>
          <p:grpSpPr bwMode="auto">
            <a:xfrm>
              <a:off x="1284" y="772"/>
              <a:ext cx="2942" cy="3201"/>
              <a:chOff x="1284" y="772"/>
              <a:chExt cx="2942" cy="3201"/>
            </a:xfrm>
          </p:grpSpPr>
          <p:sp>
            <p:nvSpPr>
              <p:cNvPr id="422919" name="Text Box 7"/>
              <p:cNvSpPr txBox="1">
                <a:spLocks noChangeArrowheads="1"/>
              </p:cNvSpPr>
              <p:nvPr/>
            </p:nvSpPr>
            <p:spPr bwMode="auto">
              <a:xfrm>
                <a:off x="1534" y="788"/>
                <a:ext cx="38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TRANSCRIPTION</a:t>
                </a:r>
              </a:p>
            </p:txBody>
          </p:sp>
          <p:sp>
            <p:nvSpPr>
              <p:cNvPr id="422920" name="Text Box 8"/>
              <p:cNvSpPr txBox="1">
                <a:spLocks noChangeArrowheads="1"/>
              </p:cNvSpPr>
              <p:nvPr/>
            </p:nvSpPr>
            <p:spPr bwMode="auto">
              <a:xfrm>
                <a:off x="1402" y="869"/>
                <a:ext cx="443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RNA is transcribed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from a DNA template.</a:t>
                </a:r>
              </a:p>
            </p:txBody>
          </p:sp>
          <p:sp>
            <p:nvSpPr>
              <p:cNvPr id="422921" name="Text Box 9"/>
              <p:cNvSpPr txBox="1">
                <a:spLocks noChangeArrowheads="1"/>
              </p:cNvSpPr>
              <p:nvPr/>
            </p:nvSpPr>
            <p:spPr bwMode="auto">
              <a:xfrm>
                <a:off x="2549" y="772"/>
                <a:ext cx="15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DNA</a:t>
                </a:r>
              </a:p>
            </p:txBody>
          </p:sp>
          <p:sp>
            <p:nvSpPr>
              <p:cNvPr id="422922" name="Text Box 10"/>
              <p:cNvSpPr txBox="1">
                <a:spLocks noChangeArrowheads="1"/>
              </p:cNvSpPr>
              <p:nvPr/>
            </p:nvSpPr>
            <p:spPr bwMode="auto">
              <a:xfrm>
                <a:off x="2424" y="1256"/>
                <a:ext cx="271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polymerase</a:t>
                </a:r>
              </a:p>
            </p:txBody>
          </p:sp>
          <p:sp>
            <p:nvSpPr>
              <p:cNvPr id="422923" name="Text Box 11"/>
              <p:cNvSpPr txBox="1">
                <a:spLocks noChangeArrowheads="1"/>
              </p:cNvSpPr>
              <p:nvPr/>
            </p:nvSpPr>
            <p:spPr bwMode="auto">
              <a:xfrm>
                <a:off x="1360" y="1254"/>
                <a:ext cx="232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transcript</a:t>
                </a:r>
              </a:p>
            </p:txBody>
          </p:sp>
          <p:sp>
            <p:nvSpPr>
              <p:cNvPr id="422924" name="Text Box 12"/>
              <p:cNvSpPr txBox="1">
                <a:spLocks noChangeArrowheads="1"/>
              </p:cNvSpPr>
              <p:nvPr/>
            </p:nvSpPr>
            <p:spPr bwMode="auto">
              <a:xfrm>
                <a:off x="1405" y="1400"/>
                <a:ext cx="41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 PROCESSING</a:t>
                </a:r>
              </a:p>
            </p:txBody>
          </p:sp>
          <p:sp>
            <p:nvSpPr>
              <p:cNvPr id="422925" name="Text Box 13"/>
              <p:cNvSpPr txBox="1">
                <a:spLocks noChangeArrowheads="1"/>
              </p:cNvSpPr>
              <p:nvPr/>
            </p:nvSpPr>
            <p:spPr bwMode="auto">
              <a:xfrm>
                <a:off x="1284" y="1518"/>
                <a:ext cx="68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In eukaryotes,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 transcript (pre-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mRNA) is spliced and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modified to produce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mRNA, which moves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from the nucleus to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cytoplasm.</a:t>
                </a:r>
              </a:p>
            </p:txBody>
          </p:sp>
          <p:sp>
            <p:nvSpPr>
              <p:cNvPr id="422926" name="Text Box 14"/>
              <p:cNvSpPr txBox="1">
                <a:spLocks noChangeArrowheads="1"/>
              </p:cNvSpPr>
              <p:nvPr/>
            </p:nvSpPr>
            <p:spPr bwMode="auto">
              <a:xfrm>
                <a:off x="2111" y="1395"/>
                <a:ext cx="163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Exon</a:t>
                </a:r>
              </a:p>
            </p:txBody>
          </p:sp>
          <p:sp>
            <p:nvSpPr>
              <p:cNvPr id="422927" name="Text Box 15"/>
              <p:cNvSpPr txBox="1">
                <a:spLocks noChangeArrowheads="1"/>
              </p:cNvSpPr>
              <p:nvPr/>
            </p:nvSpPr>
            <p:spPr bwMode="auto">
              <a:xfrm rot="19800000">
                <a:off x="2944" y="1077"/>
                <a:ext cx="187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Poly-A</a:t>
                </a:r>
              </a:p>
            </p:txBody>
          </p:sp>
          <p:sp>
            <p:nvSpPr>
              <p:cNvPr id="422928" name="Line 16"/>
              <p:cNvSpPr>
                <a:spLocks noChangeShapeType="1"/>
              </p:cNvSpPr>
              <p:nvPr/>
            </p:nvSpPr>
            <p:spPr bwMode="auto">
              <a:xfrm>
                <a:off x="2700" y="83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29" name="Line 17"/>
              <p:cNvSpPr>
                <a:spLocks noChangeShapeType="1"/>
              </p:cNvSpPr>
              <p:nvPr/>
            </p:nvSpPr>
            <p:spPr bwMode="auto">
              <a:xfrm>
                <a:off x="2368" y="1248"/>
                <a:ext cx="9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0" name="Line 18"/>
              <p:cNvSpPr>
                <a:spLocks noChangeShapeType="1"/>
              </p:cNvSpPr>
              <p:nvPr/>
            </p:nvSpPr>
            <p:spPr bwMode="auto">
              <a:xfrm flipV="1">
                <a:off x="2192" y="1496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1" name="Text Box 19"/>
              <p:cNvSpPr txBox="1">
                <a:spLocks noChangeArrowheads="1"/>
              </p:cNvSpPr>
              <p:nvPr/>
            </p:nvSpPr>
            <p:spPr bwMode="auto">
              <a:xfrm>
                <a:off x="2396" y="1521"/>
                <a:ext cx="321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 transcript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(pre-mRNA)</a:t>
                </a:r>
              </a:p>
            </p:txBody>
          </p:sp>
          <p:sp>
            <p:nvSpPr>
              <p:cNvPr id="422932" name="Text Box 20"/>
              <p:cNvSpPr txBox="1">
                <a:spLocks noChangeArrowheads="1"/>
              </p:cNvSpPr>
              <p:nvPr/>
            </p:nvSpPr>
            <p:spPr bwMode="auto">
              <a:xfrm>
                <a:off x="2494" y="1649"/>
                <a:ext cx="175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Intron</a:t>
                </a:r>
              </a:p>
            </p:txBody>
          </p:sp>
          <p:sp>
            <p:nvSpPr>
              <p:cNvPr id="422933" name="Text Box 21"/>
              <p:cNvSpPr txBox="1">
                <a:spLocks noChangeArrowheads="1"/>
              </p:cNvSpPr>
              <p:nvPr/>
            </p:nvSpPr>
            <p:spPr bwMode="auto">
              <a:xfrm>
                <a:off x="1989" y="1867"/>
                <a:ext cx="25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NUCLEUS</a:t>
                </a:r>
              </a:p>
            </p:txBody>
          </p:sp>
          <p:sp>
            <p:nvSpPr>
              <p:cNvPr id="422934" name="Line 22"/>
              <p:cNvSpPr>
                <a:spLocks noChangeShapeType="1"/>
              </p:cNvSpPr>
              <p:nvPr/>
            </p:nvSpPr>
            <p:spPr bwMode="auto">
              <a:xfrm>
                <a:off x="2452" y="1704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5" name="Line 23"/>
              <p:cNvSpPr>
                <a:spLocks noChangeShapeType="1"/>
              </p:cNvSpPr>
              <p:nvPr/>
            </p:nvSpPr>
            <p:spPr bwMode="auto">
              <a:xfrm flipH="1">
                <a:off x="2560" y="1488"/>
                <a:ext cx="9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6" name="Text Box 24"/>
              <p:cNvSpPr txBox="1">
                <a:spLocks noChangeArrowheads="1"/>
              </p:cNvSpPr>
              <p:nvPr/>
            </p:nvSpPr>
            <p:spPr bwMode="auto">
              <a:xfrm rot="19800000">
                <a:off x="2675" y="1803"/>
                <a:ext cx="14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Cap</a:t>
                </a:r>
              </a:p>
            </p:txBody>
          </p:sp>
          <p:sp>
            <p:nvSpPr>
              <p:cNvPr id="422937" name="Text Box 25"/>
              <p:cNvSpPr txBox="1">
                <a:spLocks noChangeArrowheads="1"/>
              </p:cNvSpPr>
              <p:nvPr/>
            </p:nvSpPr>
            <p:spPr bwMode="auto">
              <a:xfrm>
                <a:off x="1737" y="2047"/>
                <a:ext cx="41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>
                    <a:solidFill>
                      <a:schemeClr val="bg1"/>
                    </a:solidFill>
                    <a:latin typeface="Arial" charset="0"/>
                  </a:rPr>
                  <a:t>FORMATION OF</a:t>
                </a:r>
              </a:p>
              <a:p>
                <a:pPr eaLnBrk="0" hangingPunct="0">
                  <a:spcBef>
                    <a:spcPct val="0"/>
                  </a:spcBef>
                </a:pPr>
                <a:r>
                  <a:rPr lang="en-US" sz="600">
                    <a:solidFill>
                      <a:schemeClr val="bg1"/>
                    </a:solidFill>
                    <a:latin typeface="Arial" charset="0"/>
                  </a:rPr>
                  <a:t>INITIATION COMPLEX</a:t>
                </a:r>
              </a:p>
            </p:txBody>
          </p:sp>
          <p:sp>
            <p:nvSpPr>
              <p:cNvPr id="422938" name="Text Box 26"/>
              <p:cNvSpPr txBox="1">
                <a:spLocks noChangeArrowheads="1"/>
              </p:cNvSpPr>
              <p:nvPr/>
            </p:nvSpPr>
            <p:spPr bwMode="auto">
              <a:xfrm>
                <a:off x="1604" y="2182"/>
                <a:ext cx="4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 After leaving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nucleus, mRNA attaches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to the ribosome.</a:t>
                </a:r>
              </a:p>
            </p:txBody>
          </p:sp>
          <p:sp>
            <p:nvSpPr>
              <p:cNvPr id="422939" name="Text Box 27"/>
              <p:cNvSpPr txBox="1">
                <a:spLocks noChangeArrowheads="1"/>
              </p:cNvSpPr>
              <p:nvPr/>
            </p:nvSpPr>
            <p:spPr bwMode="auto">
              <a:xfrm>
                <a:off x="1324" y="2162"/>
                <a:ext cx="3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CYTOPLASM</a:t>
                </a:r>
              </a:p>
            </p:txBody>
          </p:sp>
          <p:sp>
            <p:nvSpPr>
              <p:cNvPr id="422940" name="Text Box 28"/>
              <p:cNvSpPr txBox="1">
                <a:spLocks noChangeArrowheads="1"/>
              </p:cNvSpPr>
              <p:nvPr/>
            </p:nvSpPr>
            <p:spPr bwMode="auto">
              <a:xfrm>
                <a:off x="2229" y="2445"/>
                <a:ext cx="18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mRNA</a:t>
                </a:r>
              </a:p>
            </p:txBody>
          </p:sp>
          <p:sp>
            <p:nvSpPr>
              <p:cNvPr id="422941" name="Line 29"/>
              <p:cNvSpPr>
                <a:spLocks noChangeShapeType="1"/>
              </p:cNvSpPr>
              <p:nvPr/>
            </p:nvSpPr>
            <p:spPr bwMode="auto">
              <a:xfrm flipH="1">
                <a:off x="2428" y="249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42" name="Text Box 30"/>
              <p:cNvSpPr txBox="1">
                <a:spLocks noChangeArrowheads="1"/>
              </p:cNvSpPr>
              <p:nvPr/>
            </p:nvSpPr>
            <p:spPr bwMode="auto">
              <a:xfrm rot="19200000">
                <a:off x="2344" y="2597"/>
                <a:ext cx="188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Poly-A</a:t>
                </a:r>
              </a:p>
            </p:txBody>
          </p:sp>
          <p:sp>
            <p:nvSpPr>
              <p:cNvPr id="422943" name="Text Box 31"/>
              <p:cNvSpPr txBox="1">
                <a:spLocks noChangeArrowheads="1"/>
              </p:cNvSpPr>
              <p:nvPr/>
            </p:nvSpPr>
            <p:spPr bwMode="auto">
              <a:xfrm>
                <a:off x="2560" y="2439"/>
                <a:ext cx="269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Growing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polypeptide</a:t>
                </a:r>
              </a:p>
            </p:txBody>
          </p:sp>
          <p:sp>
            <p:nvSpPr>
              <p:cNvPr id="422944" name="Text Box 32"/>
              <p:cNvSpPr txBox="1">
                <a:spLocks noChangeArrowheads="1"/>
              </p:cNvSpPr>
              <p:nvPr/>
            </p:nvSpPr>
            <p:spPr bwMode="auto">
              <a:xfrm>
                <a:off x="2037" y="2785"/>
                <a:ext cx="25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Ribosomal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subunits</a:t>
                </a:r>
              </a:p>
            </p:txBody>
          </p:sp>
          <p:sp>
            <p:nvSpPr>
              <p:cNvPr id="422945" name="Line 33"/>
              <p:cNvSpPr>
                <a:spLocks noChangeShapeType="1"/>
              </p:cNvSpPr>
              <p:nvPr/>
            </p:nvSpPr>
            <p:spPr bwMode="auto">
              <a:xfrm>
                <a:off x="1984" y="2592"/>
                <a:ext cx="9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46" name="Line 34"/>
              <p:cNvSpPr>
                <a:spLocks noChangeShapeType="1"/>
              </p:cNvSpPr>
              <p:nvPr/>
            </p:nvSpPr>
            <p:spPr bwMode="auto">
              <a:xfrm flipV="1">
                <a:off x="1888" y="2832"/>
                <a:ext cx="192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47" name="Text Box 35"/>
              <p:cNvSpPr txBox="1">
                <a:spLocks noChangeArrowheads="1"/>
              </p:cNvSpPr>
              <p:nvPr/>
            </p:nvSpPr>
            <p:spPr bwMode="auto">
              <a:xfrm rot="19800000">
                <a:off x="1327" y="3148"/>
                <a:ext cx="14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Cap</a:t>
                </a:r>
              </a:p>
            </p:txBody>
          </p:sp>
          <p:sp>
            <p:nvSpPr>
              <p:cNvPr id="422948" name="Text Box 36"/>
              <p:cNvSpPr txBox="1">
                <a:spLocks noChangeArrowheads="1"/>
              </p:cNvSpPr>
              <p:nvPr/>
            </p:nvSpPr>
            <p:spPr bwMode="auto">
              <a:xfrm>
                <a:off x="3078" y="1740"/>
                <a:ext cx="352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Aminoacyl-tRNA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synthetase</a:t>
                </a:r>
              </a:p>
            </p:txBody>
          </p:sp>
          <p:sp>
            <p:nvSpPr>
              <p:cNvPr id="422949" name="Text Box 37"/>
              <p:cNvSpPr txBox="1">
                <a:spLocks noChangeArrowheads="1"/>
              </p:cNvSpPr>
              <p:nvPr/>
            </p:nvSpPr>
            <p:spPr bwMode="auto">
              <a:xfrm>
                <a:off x="2822" y="2002"/>
                <a:ext cx="18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Amino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acid</a:t>
                </a:r>
              </a:p>
            </p:txBody>
          </p:sp>
          <p:sp>
            <p:nvSpPr>
              <p:cNvPr id="422950" name="Line 38"/>
              <p:cNvSpPr>
                <a:spLocks noChangeShapeType="1"/>
              </p:cNvSpPr>
              <p:nvPr/>
            </p:nvSpPr>
            <p:spPr bwMode="auto">
              <a:xfrm flipH="1">
                <a:off x="3088" y="205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1" name="Line 39"/>
              <p:cNvSpPr>
                <a:spLocks noChangeShapeType="1"/>
              </p:cNvSpPr>
              <p:nvPr/>
            </p:nvSpPr>
            <p:spPr bwMode="auto">
              <a:xfrm flipV="1">
                <a:off x="3328" y="19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2" name="Text Box 40"/>
              <p:cNvSpPr txBox="1">
                <a:spLocks noChangeArrowheads="1"/>
              </p:cNvSpPr>
              <p:nvPr/>
            </p:nvSpPr>
            <p:spPr bwMode="auto">
              <a:xfrm>
                <a:off x="2882" y="2139"/>
                <a:ext cx="16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tRNA</a:t>
                </a:r>
              </a:p>
            </p:txBody>
          </p:sp>
          <p:sp>
            <p:nvSpPr>
              <p:cNvPr id="422953" name="Line 41"/>
              <p:cNvSpPr>
                <a:spLocks noChangeShapeType="1"/>
              </p:cNvSpPr>
              <p:nvPr/>
            </p:nvSpPr>
            <p:spPr bwMode="auto">
              <a:xfrm flipH="1">
                <a:off x="3064" y="2196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4" name="Text Box 42"/>
              <p:cNvSpPr txBox="1">
                <a:spLocks noChangeArrowheads="1"/>
              </p:cNvSpPr>
              <p:nvPr/>
            </p:nvSpPr>
            <p:spPr bwMode="auto">
              <a:xfrm>
                <a:off x="3560" y="2103"/>
                <a:ext cx="47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AMINO ACID ACTIVATION</a:t>
                </a:r>
              </a:p>
            </p:txBody>
          </p:sp>
          <p:sp>
            <p:nvSpPr>
              <p:cNvPr id="422955" name="Text Box 43"/>
              <p:cNvSpPr txBox="1">
                <a:spLocks noChangeArrowheads="1"/>
              </p:cNvSpPr>
              <p:nvPr/>
            </p:nvSpPr>
            <p:spPr bwMode="auto">
              <a:xfrm>
                <a:off x="3450" y="2202"/>
                <a:ext cx="529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  Each amino acid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attaches to its proper tRNA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with the help of a specific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enzyme and ATP.</a:t>
                </a:r>
              </a:p>
            </p:txBody>
          </p:sp>
          <p:sp>
            <p:nvSpPr>
              <p:cNvPr id="422956" name="Text Box 44"/>
              <p:cNvSpPr txBox="1">
                <a:spLocks noChangeArrowheads="1"/>
              </p:cNvSpPr>
              <p:nvPr/>
            </p:nvSpPr>
            <p:spPr bwMode="auto">
              <a:xfrm>
                <a:off x="3166" y="2573"/>
                <a:ext cx="259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Activated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amino acid</a:t>
                </a:r>
              </a:p>
            </p:txBody>
          </p:sp>
          <p:sp>
            <p:nvSpPr>
              <p:cNvPr id="422957" name="Line 45"/>
              <p:cNvSpPr>
                <a:spLocks noChangeShapeType="1"/>
              </p:cNvSpPr>
              <p:nvPr/>
            </p:nvSpPr>
            <p:spPr bwMode="auto">
              <a:xfrm>
                <a:off x="3060" y="2520"/>
                <a:ext cx="14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8" name="Text Box 46"/>
              <p:cNvSpPr txBox="1">
                <a:spLocks noChangeArrowheads="1"/>
              </p:cNvSpPr>
              <p:nvPr/>
            </p:nvSpPr>
            <p:spPr bwMode="auto">
              <a:xfrm>
                <a:off x="3497" y="3298"/>
                <a:ext cx="30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TRANSLATION</a:t>
                </a:r>
              </a:p>
            </p:txBody>
          </p:sp>
          <p:sp>
            <p:nvSpPr>
              <p:cNvPr id="422959" name="Text Box 47"/>
              <p:cNvSpPr txBox="1">
                <a:spLocks noChangeArrowheads="1"/>
              </p:cNvSpPr>
              <p:nvPr/>
            </p:nvSpPr>
            <p:spPr bwMode="auto">
              <a:xfrm>
                <a:off x="3345" y="3409"/>
                <a:ext cx="534" cy="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  A succession of tRNAs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add their amino acids to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the polypeptide chain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as the mRNA is moved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through the ribosome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one codon at a time.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(When completed,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polypeptide is released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from the ribosome.)</a:t>
                </a:r>
              </a:p>
            </p:txBody>
          </p:sp>
          <p:sp>
            <p:nvSpPr>
              <p:cNvPr id="422960" name="Text Box 48"/>
              <p:cNvSpPr txBox="1">
                <a:spLocks noChangeArrowheads="1"/>
              </p:cNvSpPr>
              <p:nvPr/>
            </p:nvSpPr>
            <p:spPr bwMode="auto">
              <a:xfrm>
                <a:off x="3135" y="3526"/>
                <a:ext cx="24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Anticodon</a:t>
                </a:r>
              </a:p>
            </p:txBody>
          </p:sp>
          <p:sp>
            <p:nvSpPr>
              <p:cNvPr id="422961" name="Line 49"/>
              <p:cNvSpPr>
                <a:spLocks noChangeShapeType="1"/>
              </p:cNvSpPr>
              <p:nvPr/>
            </p:nvSpPr>
            <p:spPr bwMode="auto">
              <a:xfrm>
                <a:off x="3064" y="358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62" name="Text Box 50"/>
              <p:cNvSpPr txBox="1">
                <a:spLocks noChangeArrowheads="1"/>
              </p:cNvSpPr>
              <p:nvPr/>
            </p:nvSpPr>
            <p:spPr bwMode="auto">
              <a:xfrm rot="20400000">
                <a:off x="2437" y="3402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3" name="Text Box 51"/>
              <p:cNvSpPr txBox="1">
                <a:spLocks noChangeArrowheads="1"/>
              </p:cNvSpPr>
              <p:nvPr/>
            </p:nvSpPr>
            <p:spPr bwMode="auto">
              <a:xfrm rot="20400000">
                <a:off x="2488" y="3379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22964" name="Text Box 52"/>
              <p:cNvSpPr txBox="1">
                <a:spLocks noChangeArrowheads="1"/>
              </p:cNvSpPr>
              <p:nvPr/>
            </p:nvSpPr>
            <p:spPr bwMode="auto">
              <a:xfrm rot="20400000">
                <a:off x="2525" y="3358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22965" name="Text Box 53"/>
              <p:cNvSpPr txBox="1">
                <a:spLocks noChangeArrowheads="1"/>
              </p:cNvSpPr>
              <p:nvPr/>
            </p:nvSpPr>
            <p:spPr bwMode="auto">
              <a:xfrm>
                <a:off x="2649" y="3543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6" name="Text Box 54"/>
              <p:cNvSpPr txBox="1">
                <a:spLocks noChangeArrowheads="1"/>
              </p:cNvSpPr>
              <p:nvPr/>
            </p:nvSpPr>
            <p:spPr bwMode="auto">
              <a:xfrm>
                <a:off x="2701" y="3543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7" name="Text Box 55"/>
              <p:cNvSpPr txBox="1">
                <a:spLocks noChangeArrowheads="1"/>
              </p:cNvSpPr>
              <p:nvPr/>
            </p:nvSpPr>
            <p:spPr bwMode="auto">
              <a:xfrm>
                <a:off x="2754" y="3543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8" name="Text Box 56"/>
              <p:cNvSpPr txBox="1">
                <a:spLocks noChangeArrowheads="1"/>
              </p:cNvSpPr>
              <p:nvPr/>
            </p:nvSpPr>
            <p:spPr bwMode="auto">
              <a:xfrm>
                <a:off x="2500" y="3602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69" name="Text Box 57"/>
              <p:cNvSpPr txBox="1">
                <a:spLocks noChangeArrowheads="1"/>
              </p:cNvSpPr>
              <p:nvPr/>
            </p:nvSpPr>
            <p:spPr bwMode="auto">
              <a:xfrm>
                <a:off x="2547" y="3602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22970" name="Text Box 58"/>
              <p:cNvSpPr txBox="1">
                <a:spLocks noChangeArrowheads="1"/>
              </p:cNvSpPr>
              <p:nvPr/>
            </p:nvSpPr>
            <p:spPr bwMode="auto">
              <a:xfrm>
                <a:off x="2601" y="3603"/>
                <a:ext cx="107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22971" name="Text Box 59"/>
              <p:cNvSpPr txBox="1">
                <a:spLocks noChangeArrowheads="1"/>
              </p:cNvSpPr>
              <p:nvPr/>
            </p:nvSpPr>
            <p:spPr bwMode="auto">
              <a:xfrm>
                <a:off x="2649" y="3606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2" name="Text Box 60"/>
              <p:cNvSpPr txBox="1">
                <a:spLocks noChangeArrowheads="1"/>
              </p:cNvSpPr>
              <p:nvPr/>
            </p:nvSpPr>
            <p:spPr bwMode="auto">
              <a:xfrm>
                <a:off x="2697" y="3606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3" name="Text Box 61"/>
              <p:cNvSpPr txBox="1">
                <a:spLocks noChangeArrowheads="1"/>
              </p:cNvSpPr>
              <p:nvPr/>
            </p:nvSpPr>
            <p:spPr bwMode="auto">
              <a:xfrm>
                <a:off x="2748" y="3606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4" name="Text Box 62"/>
              <p:cNvSpPr txBox="1">
                <a:spLocks noChangeArrowheads="1"/>
              </p:cNvSpPr>
              <p:nvPr/>
            </p:nvSpPr>
            <p:spPr bwMode="auto">
              <a:xfrm>
                <a:off x="2797" y="3606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75" name="Text Box 63"/>
              <p:cNvSpPr txBox="1">
                <a:spLocks noChangeArrowheads="1"/>
              </p:cNvSpPr>
              <p:nvPr/>
            </p:nvSpPr>
            <p:spPr bwMode="auto">
              <a:xfrm>
                <a:off x="2849" y="3602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6" name="Text Box 64"/>
              <p:cNvSpPr txBox="1">
                <a:spLocks noChangeArrowheads="1"/>
              </p:cNvSpPr>
              <p:nvPr/>
            </p:nvSpPr>
            <p:spPr bwMode="auto">
              <a:xfrm>
                <a:off x="2900" y="3602"/>
                <a:ext cx="107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22977" name="Text Box 65"/>
              <p:cNvSpPr txBox="1">
                <a:spLocks noChangeArrowheads="1"/>
              </p:cNvSpPr>
              <p:nvPr/>
            </p:nvSpPr>
            <p:spPr bwMode="auto">
              <a:xfrm rot="1200000">
                <a:off x="2862" y="3407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8" name="Text Box 66"/>
              <p:cNvSpPr txBox="1">
                <a:spLocks noChangeArrowheads="1"/>
              </p:cNvSpPr>
              <p:nvPr/>
            </p:nvSpPr>
            <p:spPr bwMode="auto">
              <a:xfrm rot="1200000">
                <a:off x="2906" y="3432"/>
                <a:ext cx="10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79" name="Text Box 67"/>
              <p:cNvSpPr txBox="1">
                <a:spLocks noChangeArrowheads="1"/>
              </p:cNvSpPr>
              <p:nvPr/>
            </p:nvSpPr>
            <p:spPr bwMode="auto">
              <a:xfrm rot="1200000">
                <a:off x="2941" y="3453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22980" name="Text Box 68"/>
              <p:cNvSpPr txBox="1">
                <a:spLocks noChangeArrowheads="1"/>
              </p:cNvSpPr>
              <p:nvPr/>
            </p:nvSpPr>
            <p:spPr bwMode="auto">
              <a:xfrm>
                <a:off x="2573" y="3444"/>
                <a:ext cx="102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422981" name="Text Box 69"/>
              <p:cNvSpPr txBox="1">
                <a:spLocks noChangeArrowheads="1"/>
              </p:cNvSpPr>
              <p:nvPr/>
            </p:nvSpPr>
            <p:spPr bwMode="auto">
              <a:xfrm>
                <a:off x="2821" y="3446"/>
                <a:ext cx="10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82" name="Text Box 70"/>
              <p:cNvSpPr txBox="1">
                <a:spLocks noChangeArrowheads="1"/>
              </p:cNvSpPr>
              <p:nvPr/>
            </p:nvSpPr>
            <p:spPr bwMode="auto">
              <a:xfrm>
                <a:off x="2572" y="3871"/>
                <a:ext cx="24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Ribosome</a:t>
                </a:r>
              </a:p>
            </p:txBody>
          </p:sp>
          <p:grpSp>
            <p:nvGrpSpPr>
              <p:cNvPr id="422983" name="Group 71"/>
              <p:cNvGrpSpPr>
                <a:grpSpLocks/>
              </p:cNvGrpSpPr>
              <p:nvPr/>
            </p:nvGrpSpPr>
            <p:grpSpPr bwMode="auto">
              <a:xfrm>
                <a:off x="1447" y="861"/>
                <a:ext cx="96" cy="95"/>
                <a:chOff x="1455" y="865"/>
                <a:chExt cx="96" cy="95"/>
              </a:xfrm>
            </p:grpSpPr>
            <p:sp>
              <p:nvSpPr>
                <p:cNvPr id="422984" name="AutoShape 72"/>
                <p:cNvSpPr>
                  <a:spLocks noChangeArrowheads="1"/>
                </p:cNvSpPr>
                <p:nvPr/>
              </p:nvSpPr>
              <p:spPr bwMode="auto">
                <a:xfrm>
                  <a:off x="1473" y="881"/>
                  <a:ext cx="63" cy="63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2298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455" y="865"/>
                  <a:ext cx="96" cy="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US" sz="600" b="1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</a:p>
              </p:txBody>
            </p:sp>
          </p:grpSp>
          <p:sp>
            <p:nvSpPr>
              <p:cNvPr id="422986" name="Text Box 74"/>
              <p:cNvSpPr txBox="1">
                <a:spLocks noChangeArrowheads="1"/>
              </p:cNvSpPr>
              <p:nvPr/>
            </p:nvSpPr>
            <p:spPr bwMode="auto">
              <a:xfrm rot="19200000">
                <a:off x="4038" y="2710"/>
                <a:ext cx="18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Poly-A</a:t>
                </a:r>
              </a:p>
            </p:txBody>
          </p:sp>
          <p:sp>
            <p:nvSpPr>
              <p:cNvPr id="422987" name="Text Box 75"/>
              <p:cNvSpPr txBox="1">
                <a:spLocks noChangeArrowheads="1"/>
              </p:cNvSpPr>
              <p:nvPr/>
            </p:nvSpPr>
            <p:spPr bwMode="auto">
              <a:xfrm>
                <a:off x="1304" y="3244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r>
                  <a:rPr lang="en-US" sz="7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</a:p>
            </p:txBody>
          </p:sp>
          <p:sp>
            <p:nvSpPr>
              <p:cNvPr id="422988" name="Text Box 76"/>
              <p:cNvSpPr txBox="1">
                <a:spLocks noChangeArrowheads="1"/>
              </p:cNvSpPr>
              <p:nvPr/>
            </p:nvSpPr>
            <p:spPr bwMode="auto">
              <a:xfrm>
                <a:off x="1284" y="1258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r>
                  <a:rPr lang="en-US" sz="7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  <a:endParaRPr lang="en-US" sz="1400">
                  <a:solidFill>
                    <a:schemeClr val="bg1"/>
                  </a:solidFill>
                  <a:latin typeface="Arial" charset="0"/>
                  <a:sym typeface="Symbol" charset="0"/>
                </a:endParaRPr>
              </a:p>
            </p:txBody>
          </p:sp>
          <p:sp>
            <p:nvSpPr>
              <p:cNvPr id="422989" name="Text Box 77"/>
              <p:cNvSpPr txBox="1">
                <a:spLocks noChangeArrowheads="1"/>
              </p:cNvSpPr>
              <p:nvPr/>
            </p:nvSpPr>
            <p:spPr bwMode="auto">
              <a:xfrm>
                <a:off x="2392" y="1014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3</a:t>
                </a:r>
                <a:r>
                  <a:rPr lang="en-US" sz="7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</a:p>
            </p:txBody>
          </p:sp>
          <p:sp>
            <p:nvSpPr>
              <p:cNvPr id="422990" name="Line 78"/>
              <p:cNvSpPr>
                <a:spLocks noChangeShapeType="1"/>
              </p:cNvSpPr>
              <p:nvPr/>
            </p:nvSpPr>
            <p:spPr bwMode="auto">
              <a:xfrm flipH="1">
                <a:off x="1664" y="132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1" name="AutoShape 79"/>
              <p:cNvSpPr>
                <a:spLocks/>
              </p:cNvSpPr>
              <p:nvPr/>
            </p:nvSpPr>
            <p:spPr bwMode="auto">
              <a:xfrm rot="16200000">
                <a:off x="2865" y="3659"/>
                <a:ext cx="74" cy="148"/>
              </a:xfrm>
              <a:prstGeom prst="leftBrace">
                <a:avLst>
                  <a:gd name="adj1" fmla="val 16667"/>
                  <a:gd name="adj2" fmla="val 50000"/>
                </a:avLst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2" name="Text Box 80"/>
              <p:cNvSpPr txBox="1">
                <a:spLocks noChangeArrowheads="1"/>
              </p:cNvSpPr>
              <p:nvPr/>
            </p:nvSpPr>
            <p:spPr bwMode="auto">
              <a:xfrm>
                <a:off x="2793" y="3759"/>
                <a:ext cx="19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Codon</a:t>
                </a:r>
              </a:p>
            </p:txBody>
          </p:sp>
        </p:grpSp>
        <p:grpSp>
          <p:nvGrpSpPr>
            <p:cNvPr id="422993" name="Group 81"/>
            <p:cNvGrpSpPr>
              <a:grpSpLocks/>
            </p:cNvGrpSpPr>
            <p:nvPr/>
          </p:nvGrpSpPr>
          <p:grpSpPr bwMode="auto">
            <a:xfrm>
              <a:off x="1311" y="1490"/>
              <a:ext cx="96" cy="95"/>
              <a:chOff x="1455" y="866"/>
              <a:chExt cx="96" cy="95"/>
            </a:xfrm>
          </p:grpSpPr>
          <p:sp>
            <p:nvSpPr>
              <p:cNvPr id="422994" name="AutoShape 82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5" name="Text Box 83"/>
              <p:cNvSpPr txBox="1">
                <a:spLocks noChangeArrowheads="1"/>
              </p:cNvSpPr>
              <p:nvPr/>
            </p:nvSpPr>
            <p:spPr bwMode="auto">
              <a:xfrm>
                <a:off x="1455" y="866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422996" name="Group 84"/>
            <p:cNvGrpSpPr>
              <a:grpSpLocks/>
            </p:cNvGrpSpPr>
            <p:nvPr/>
          </p:nvGrpSpPr>
          <p:grpSpPr bwMode="auto">
            <a:xfrm>
              <a:off x="1643" y="2181"/>
              <a:ext cx="96" cy="95"/>
              <a:chOff x="1456" y="865"/>
              <a:chExt cx="96" cy="95"/>
            </a:xfrm>
          </p:grpSpPr>
          <p:sp>
            <p:nvSpPr>
              <p:cNvPr id="422997" name="AutoShape 85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8" name="Text Box 86"/>
              <p:cNvSpPr txBox="1">
                <a:spLocks noChangeArrowheads="1"/>
              </p:cNvSpPr>
              <p:nvPr/>
            </p:nvSpPr>
            <p:spPr bwMode="auto">
              <a:xfrm>
                <a:off x="1456" y="865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422999" name="Group 87"/>
            <p:cNvGrpSpPr>
              <a:grpSpLocks/>
            </p:cNvGrpSpPr>
            <p:nvPr/>
          </p:nvGrpSpPr>
          <p:grpSpPr bwMode="auto">
            <a:xfrm>
              <a:off x="3480" y="2185"/>
              <a:ext cx="96" cy="95"/>
              <a:chOff x="1456" y="865"/>
              <a:chExt cx="96" cy="95"/>
            </a:xfrm>
          </p:grpSpPr>
          <p:sp>
            <p:nvSpPr>
              <p:cNvPr id="423000" name="AutoShape 88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3001" name="Text Box 89"/>
              <p:cNvSpPr txBox="1">
                <a:spLocks noChangeArrowheads="1"/>
              </p:cNvSpPr>
              <p:nvPr/>
            </p:nvSpPr>
            <p:spPr bwMode="auto">
              <a:xfrm>
                <a:off x="1456" y="865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423002" name="Group 90"/>
            <p:cNvGrpSpPr>
              <a:grpSpLocks/>
            </p:cNvGrpSpPr>
            <p:nvPr/>
          </p:nvGrpSpPr>
          <p:grpSpPr bwMode="auto">
            <a:xfrm>
              <a:off x="3384" y="3370"/>
              <a:ext cx="96" cy="95"/>
              <a:chOff x="1456" y="866"/>
              <a:chExt cx="96" cy="95"/>
            </a:xfrm>
          </p:grpSpPr>
          <p:sp>
            <p:nvSpPr>
              <p:cNvPr id="423003" name="AutoShape 91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3004" name="Text Box 92"/>
              <p:cNvSpPr txBox="1">
                <a:spLocks noChangeArrowheads="1"/>
              </p:cNvSpPr>
              <p:nvPr/>
            </p:nvSpPr>
            <p:spPr bwMode="auto">
              <a:xfrm>
                <a:off x="1456" y="866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80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274638"/>
            <a:ext cx="46609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366" y="4259952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Most of the DNA sequence is not coded into a protein so most mutations have no effect.</a:t>
            </a:r>
          </a:p>
          <a:p>
            <a:endParaRPr lang="en-US" dirty="0"/>
          </a:p>
          <a:p>
            <a:r>
              <a:rPr lang="en-US" dirty="0" smtClean="0"/>
              <a:t>Mutations in the non coding region are less harmful, </a:t>
            </a:r>
            <a:r>
              <a:rPr lang="en-US" dirty="0" err="1" smtClean="0"/>
              <a:t>becaue</a:t>
            </a:r>
            <a:r>
              <a:rPr lang="en-US" dirty="0" smtClean="0"/>
              <a:t> they  have no effect.  This is why we we more variation in the </a:t>
            </a:r>
            <a:r>
              <a:rPr lang="en-US" dirty="0" err="1" smtClean="0"/>
              <a:t>nocoding</a:t>
            </a:r>
            <a:r>
              <a:rPr lang="en-US" dirty="0" smtClean="0"/>
              <a:t> regions of the DNA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572" y="1813173"/>
            <a:ext cx="38831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Intron – noncoding region (junk?)</a:t>
            </a:r>
          </a:p>
          <a:p>
            <a:endParaRPr lang="en-US" sz="2400" u="sng" dirty="0"/>
          </a:p>
          <a:p>
            <a:r>
              <a:rPr lang="en-US" sz="2400" u="sng" dirty="0" smtClean="0"/>
              <a:t>Exon – part of RNA that gets coded into protein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863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Mutation – Change in a base pair of DNA</a:t>
            </a:r>
          </a:p>
          <a:p>
            <a:endParaRPr lang="en-US" u="sng" dirty="0"/>
          </a:p>
          <a:p>
            <a:r>
              <a:rPr lang="en-US" u="sng" dirty="0" smtClean="0"/>
              <a:t>most mutations have no effect on an organism since most of the DNA sequence is non coding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541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</a:t>
            </a:r>
            <a:r>
              <a:rPr lang="en-US" dirty="0" err="1" smtClean="0"/>
              <a:t>wkst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www.stepsof</a:t>
            </a:r>
            <a:r>
              <a:rPr lang="en-US" b="1" dirty="0" err="1" smtClean="0"/>
              <a:t>proteinsynthesis</a:t>
            </a:r>
            <a:r>
              <a:rPr lang="en-US" dirty="0" err="1" smtClean="0"/>
              <a:t>.org</a:t>
            </a:r>
            <a:r>
              <a:rPr lang="en-US" dirty="0" smtClean="0"/>
              <a:t>/</a:t>
            </a:r>
            <a:r>
              <a:rPr lang="en-US" b="1" dirty="0" smtClean="0"/>
              <a:t>protein</a:t>
            </a:r>
            <a:r>
              <a:rPr lang="en-US" dirty="0" smtClean="0"/>
              <a:t>-</a:t>
            </a:r>
            <a:r>
              <a:rPr lang="en-US" b="1" dirty="0" smtClean="0"/>
              <a:t>synthesis</a:t>
            </a:r>
            <a:r>
              <a:rPr lang="en-US" dirty="0" smtClean="0"/>
              <a:t>-</a:t>
            </a:r>
            <a:r>
              <a:rPr lang="en-US" b="1" dirty="0" err="1" smtClean="0"/>
              <a:t>worksheet</a:t>
            </a:r>
            <a:r>
              <a:rPr lang="en-US" dirty="0" err="1" smtClean="0"/>
              <a:t>.doc</a:t>
            </a:r>
            <a:r>
              <a:rPr lang="en-US" dirty="0" smtClean="0"/>
              <a:t>‎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NJxobgkPEAo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 </a:t>
            </a:r>
            <a:r>
              <a:rPr lang="en-US" dirty="0" smtClean="0"/>
              <a:t>What is one new thing you learned in the DNA unit?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Why would most slight mutations have little effect on an organism?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Tomorrow Quiz and </a:t>
            </a:r>
          </a:p>
          <a:p>
            <a:r>
              <a:rPr lang="en-US" dirty="0" smtClean="0"/>
              <a:t>Notebook check from 2/25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606" y="3429000"/>
            <a:ext cx="2832100" cy="287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4638"/>
            <a:ext cx="295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Agenda</a:t>
            </a:r>
          </a:p>
          <a:p>
            <a:r>
              <a:rPr lang="en-US" dirty="0" smtClean="0"/>
              <a:t>- Warm up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Quiz review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DNA writing </a:t>
            </a:r>
            <a:r>
              <a:rPr lang="en-US" dirty="0" err="1" smtClean="0"/>
              <a:t>prombt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the review guide – find 2 or 3 questions you can answer and circle them.  Focus on those questions while watching the short video.  </a:t>
            </a:r>
          </a:p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NJxobgkPEAo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Describe the three main functions of DNA</a:t>
            </a:r>
            <a:endParaRPr lang="en-US" dirty="0"/>
          </a:p>
        </p:txBody>
      </p:sp>
      <p:pic>
        <p:nvPicPr>
          <p:cNvPr id="4" name="Picture 4" descr="dog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4233" y="3261964"/>
            <a:ext cx="2605256" cy="19094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4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1980"/>
            <a:ext cx="7869426" cy="33041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Parts of DNA?</a:t>
            </a:r>
          </a:p>
          <a:p>
            <a:endParaRPr lang="en-US" dirty="0"/>
          </a:p>
          <a:p>
            <a:r>
              <a:rPr lang="en-US" dirty="0" smtClean="0"/>
              <a:t>Which parts are in the backbone?</a:t>
            </a:r>
          </a:p>
          <a:p>
            <a:endParaRPr lang="en-US" dirty="0"/>
          </a:p>
          <a:p>
            <a:r>
              <a:rPr lang="en-US" dirty="0" smtClean="0"/>
              <a:t>Which represent the rungs or steps of the ladder?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60" y="248489"/>
            <a:ext cx="5572940" cy="23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omic Sans MS" charset="0"/>
                <a:hlinkClick r:id="rId2" action="ppaction://hlinkfile"/>
              </a:rPr>
              <a:t>1928- GRIFFITH</a:t>
            </a:r>
            <a:r>
              <a:rPr lang="ja-JP" altLang="en-US" sz="4000">
                <a:latin typeface="Arial"/>
                <a:hlinkClick r:id="rId2" action="ppaction://hlinkfile"/>
              </a:rPr>
              <a:t>’</a:t>
            </a:r>
            <a:r>
              <a:rPr lang="en-US" sz="4000">
                <a:latin typeface="Comic Sans MS" charset="0"/>
                <a:hlinkClick r:id="rId2" action="ppaction://hlinkfile"/>
              </a:rPr>
              <a:t>s EXPERIMENT</a:t>
            </a:r>
            <a:endParaRPr lang="en-US" sz="4000" b="1">
              <a:latin typeface="Comic Sans MS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charset="0"/>
              </a:rPr>
              <a:t>Scientists originally thought PROTEINS had to be the genetic material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0" y="6613525"/>
            <a:ext cx="4754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CC0099"/>
                </a:solidFill>
              </a:rPr>
              <a:t>Images from: http://microvet.arizona.edu/Courses/vsc610/mic205/griffith.jpg</a:t>
            </a:r>
          </a:p>
        </p:txBody>
      </p:sp>
      <p:pic>
        <p:nvPicPr>
          <p:cNvPr id="13321" name="Picture 9" descr="griffith e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6019800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am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86690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527925" y="4637088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hlinkClick r:id="rId5"/>
              </a:rPr>
              <a:t>12 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19454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TTC – ACC- GCA</a:t>
            </a:r>
          </a:p>
          <a:p>
            <a:r>
              <a:rPr lang="en-US" dirty="0"/>
              <a:t>What is the </a:t>
            </a:r>
            <a:r>
              <a:rPr lang="en-US" dirty="0" smtClean="0"/>
              <a:t>complementary pair?</a:t>
            </a:r>
          </a:p>
          <a:p>
            <a:endParaRPr lang="en-US" dirty="0"/>
          </a:p>
          <a:p>
            <a:r>
              <a:rPr lang="en-US" dirty="0" smtClean="0"/>
              <a:t>What is the mRNA code?</a:t>
            </a:r>
          </a:p>
          <a:p>
            <a:endParaRPr lang="en-US" dirty="0" smtClean="0"/>
          </a:p>
          <a:p>
            <a:r>
              <a:rPr lang="en-US" dirty="0" smtClean="0"/>
              <a:t>Predict the amino acid sequence.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DNA with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267"/>
            <a:ext cx="7163780" cy="14698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Compare DNA to a book.</a:t>
            </a:r>
          </a:p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=0Elo-zX1k8M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52" y="1600200"/>
            <a:ext cx="3293409" cy="26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935" y="3048000"/>
            <a:ext cx="55245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68584"/>
            <a:ext cx="3003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Compare </a:t>
            </a:r>
            <a:r>
              <a:rPr lang="en-US" sz="2400" dirty="0" err="1" smtClean="0"/>
              <a:t>tRNA</a:t>
            </a:r>
            <a:r>
              <a:rPr lang="en-US" sz="2400" dirty="0" smtClean="0"/>
              <a:t> with mRNA.</a:t>
            </a:r>
          </a:p>
          <a:p>
            <a:endParaRPr lang="en-US" sz="2400" dirty="0"/>
          </a:p>
          <a:p>
            <a:r>
              <a:rPr lang="en-US" sz="2400" dirty="0" smtClean="0"/>
              <a:t>What does each one 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3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most mutations helpful, harmful or mutual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04" y="2892530"/>
            <a:ext cx="3243452" cy="29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2875"/>
          </a:xfrm>
        </p:spPr>
        <p:txBody>
          <a:bodyPr>
            <a:normAutofit fontScale="90000"/>
          </a:bodyPr>
          <a:lstStyle/>
          <a:p>
            <a:r>
              <a:rPr lang="en-US" sz="1800"/>
              <a:t>A summary of transcription and translation in a eukaryotic cell</a:t>
            </a:r>
            <a:br>
              <a:rPr lang="en-US" sz="1800"/>
            </a:br>
            <a:endParaRPr lang="en-US" sz="1800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2159000" y="62484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Figure 17.26</a:t>
            </a:r>
          </a:p>
        </p:txBody>
      </p:sp>
      <p:grpSp>
        <p:nvGrpSpPr>
          <p:cNvPr id="422916" name="Group 4"/>
          <p:cNvGrpSpPr>
            <a:grpSpLocks/>
          </p:cNvGrpSpPr>
          <p:nvPr/>
        </p:nvGrpSpPr>
        <p:grpSpPr bwMode="auto">
          <a:xfrm>
            <a:off x="1147764" y="533400"/>
            <a:ext cx="4503176" cy="3348318"/>
            <a:chOff x="1284" y="768"/>
            <a:chExt cx="2988" cy="3264"/>
          </a:xfrm>
        </p:grpSpPr>
        <p:pic>
          <p:nvPicPr>
            <p:cNvPr id="4229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768"/>
              <a:ext cx="2971" cy="3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2918" name="Group 6"/>
            <p:cNvGrpSpPr>
              <a:grpSpLocks/>
            </p:cNvGrpSpPr>
            <p:nvPr/>
          </p:nvGrpSpPr>
          <p:grpSpPr bwMode="auto">
            <a:xfrm>
              <a:off x="1284" y="772"/>
              <a:ext cx="2942" cy="3201"/>
              <a:chOff x="1284" y="772"/>
              <a:chExt cx="2942" cy="3201"/>
            </a:xfrm>
          </p:grpSpPr>
          <p:sp>
            <p:nvSpPr>
              <p:cNvPr id="422919" name="Text Box 7"/>
              <p:cNvSpPr txBox="1">
                <a:spLocks noChangeArrowheads="1"/>
              </p:cNvSpPr>
              <p:nvPr/>
            </p:nvSpPr>
            <p:spPr bwMode="auto">
              <a:xfrm>
                <a:off x="1534" y="788"/>
                <a:ext cx="38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TRANSCRIPTION</a:t>
                </a:r>
              </a:p>
            </p:txBody>
          </p:sp>
          <p:sp>
            <p:nvSpPr>
              <p:cNvPr id="422920" name="Text Box 8"/>
              <p:cNvSpPr txBox="1">
                <a:spLocks noChangeArrowheads="1"/>
              </p:cNvSpPr>
              <p:nvPr/>
            </p:nvSpPr>
            <p:spPr bwMode="auto">
              <a:xfrm>
                <a:off x="1402" y="869"/>
                <a:ext cx="443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RNA is transcribed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from a DNA template.</a:t>
                </a:r>
              </a:p>
            </p:txBody>
          </p:sp>
          <p:sp>
            <p:nvSpPr>
              <p:cNvPr id="422921" name="Text Box 9"/>
              <p:cNvSpPr txBox="1">
                <a:spLocks noChangeArrowheads="1"/>
              </p:cNvSpPr>
              <p:nvPr/>
            </p:nvSpPr>
            <p:spPr bwMode="auto">
              <a:xfrm>
                <a:off x="2549" y="772"/>
                <a:ext cx="15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DNA</a:t>
                </a:r>
              </a:p>
            </p:txBody>
          </p:sp>
          <p:sp>
            <p:nvSpPr>
              <p:cNvPr id="422922" name="Text Box 10"/>
              <p:cNvSpPr txBox="1">
                <a:spLocks noChangeArrowheads="1"/>
              </p:cNvSpPr>
              <p:nvPr/>
            </p:nvSpPr>
            <p:spPr bwMode="auto">
              <a:xfrm>
                <a:off x="2424" y="1256"/>
                <a:ext cx="271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polymerase</a:t>
                </a:r>
              </a:p>
            </p:txBody>
          </p:sp>
          <p:sp>
            <p:nvSpPr>
              <p:cNvPr id="422923" name="Text Box 11"/>
              <p:cNvSpPr txBox="1">
                <a:spLocks noChangeArrowheads="1"/>
              </p:cNvSpPr>
              <p:nvPr/>
            </p:nvSpPr>
            <p:spPr bwMode="auto">
              <a:xfrm>
                <a:off x="1360" y="1254"/>
                <a:ext cx="232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transcript</a:t>
                </a:r>
              </a:p>
            </p:txBody>
          </p:sp>
          <p:sp>
            <p:nvSpPr>
              <p:cNvPr id="422924" name="Text Box 12"/>
              <p:cNvSpPr txBox="1">
                <a:spLocks noChangeArrowheads="1"/>
              </p:cNvSpPr>
              <p:nvPr/>
            </p:nvSpPr>
            <p:spPr bwMode="auto">
              <a:xfrm>
                <a:off x="1405" y="1400"/>
                <a:ext cx="41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 PROCESSING</a:t>
                </a:r>
              </a:p>
            </p:txBody>
          </p:sp>
          <p:sp>
            <p:nvSpPr>
              <p:cNvPr id="422925" name="Text Box 13"/>
              <p:cNvSpPr txBox="1">
                <a:spLocks noChangeArrowheads="1"/>
              </p:cNvSpPr>
              <p:nvPr/>
            </p:nvSpPr>
            <p:spPr bwMode="auto">
              <a:xfrm>
                <a:off x="1284" y="1518"/>
                <a:ext cx="688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In eukaryotes,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 transcript (pre-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mRNA) is spliced and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modified to produce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mRNA, which moves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from the nucleus to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cytoplasm.</a:t>
                </a:r>
              </a:p>
            </p:txBody>
          </p:sp>
          <p:sp>
            <p:nvSpPr>
              <p:cNvPr id="422926" name="Text Box 14"/>
              <p:cNvSpPr txBox="1">
                <a:spLocks noChangeArrowheads="1"/>
              </p:cNvSpPr>
              <p:nvPr/>
            </p:nvSpPr>
            <p:spPr bwMode="auto">
              <a:xfrm>
                <a:off x="2111" y="1395"/>
                <a:ext cx="163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Exon</a:t>
                </a:r>
              </a:p>
            </p:txBody>
          </p:sp>
          <p:sp>
            <p:nvSpPr>
              <p:cNvPr id="422927" name="Text Box 15"/>
              <p:cNvSpPr txBox="1">
                <a:spLocks noChangeArrowheads="1"/>
              </p:cNvSpPr>
              <p:nvPr/>
            </p:nvSpPr>
            <p:spPr bwMode="auto">
              <a:xfrm rot="19800000">
                <a:off x="2944" y="1077"/>
                <a:ext cx="187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Poly-A</a:t>
                </a:r>
              </a:p>
            </p:txBody>
          </p:sp>
          <p:sp>
            <p:nvSpPr>
              <p:cNvPr id="422928" name="Line 16"/>
              <p:cNvSpPr>
                <a:spLocks noChangeShapeType="1"/>
              </p:cNvSpPr>
              <p:nvPr/>
            </p:nvSpPr>
            <p:spPr bwMode="auto">
              <a:xfrm>
                <a:off x="2700" y="836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29" name="Line 17"/>
              <p:cNvSpPr>
                <a:spLocks noChangeShapeType="1"/>
              </p:cNvSpPr>
              <p:nvPr/>
            </p:nvSpPr>
            <p:spPr bwMode="auto">
              <a:xfrm>
                <a:off x="2368" y="1248"/>
                <a:ext cx="9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0" name="Line 18"/>
              <p:cNvSpPr>
                <a:spLocks noChangeShapeType="1"/>
              </p:cNvSpPr>
              <p:nvPr/>
            </p:nvSpPr>
            <p:spPr bwMode="auto">
              <a:xfrm flipV="1">
                <a:off x="2192" y="1496"/>
                <a:ext cx="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1" name="Text Box 19"/>
              <p:cNvSpPr txBox="1">
                <a:spLocks noChangeArrowheads="1"/>
              </p:cNvSpPr>
              <p:nvPr/>
            </p:nvSpPr>
            <p:spPr bwMode="auto">
              <a:xfrm>
                <a:off x="2396" y="1521"/>
                <a:ext cx="321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RNA transcript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(pre-mRNA)</a:t>
                </a:r>
              </a:p>
            </p:txBody>
          </p:sp>
          <p:sp>
            <p:nvSpPr>
              <p:cNvPr id="422932" name="Text Box 20"/>
              <p:cNvSpPr txBox="1">
                <a:spLocks noChangeArrowheads="1"/>
              </p:cNvSpPr>
              <p:nvPr/>
            </p:nvSpPr>
            <p:spPr bwMode="auto">
              <a:xfrm>
                <a:off x="2494" y="1649"/>
                <a:ext cx="175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Intron</a:t>
                </a:r>
              </a:p>
            </p:txBody>
          </p:sp>
          <p:sp>
            <p:nvSpPr>
              <p:cNvPr id="422933" name="Text Box 21"/>
              <p:cNvSpPr txBox="1">
                <a:spLocks noChangeArrowheads="1"/>
              </p:cNvSpPr>
              <p:nvPr/>
            </p:nvSpPr>
            <p:spPr bwMode="auto">
              <a:xfrm>
                <a:off x="1989" y="1867"/>
                <a:ext cx="25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NUCLEUS</a:t>
                </a:r>
              </a:p>
            </p:txBody>
          </p:sp>
          <p:sp>
            <p:nvSpPr>
              <p:cNvPr id="422934" name="Line 22"/>
              <p:cNvSpPr>
                <a:spLocks noChangeShapeType="1"/>
              </p:cNvSpPr>
              <p:nvPr/>
            </p:nvSpPr>
            <p:spPr bwMode="auto">
              <a:xfrm>
                <a:off x="2452" y="1704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5" name="Line 23"/>
              <p:cNvSpPr>
                <a:spLocks noChangeShapeType="1"/>
              </p:cNvSpPr>
              <p:nvPr/>
            </p:nvSpPr>
            <p:spPr bwMode="auto">
              <a:xfrm flipH="1">
                <a:off x="2560" y="1488"/>
                <a:ext cx="96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36" name="Text Box 24"/>
              <p:cNvSpPr txBox="1">
                <a:spLocks noChangeArrowheads="1"/>
              </p:cNvSpPr>
              <p:nvPr/>
            </p:nvSpPr>
            <p:spPr bwMode="auto">
              <a:xfrm rot="19800000">
                <a:off x="2675" y="1803"/>
                <a:ext cx="14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Cap</a:t>
                </a:r>
              </a:p>
            </p:txBody>
          </p:sp>
          <p:sp>
            <p:nvSpPr>
              <p:cNvPr id="422937" name="Text Box 25"/>
              <p:cNvSpPr txBox="1">
                <a:spLocks noChangeArrowheads="1"/>
              </p:cNvSpPr>
              <p:nvPr/>
            </p:nvSpPr>
            <p:spPr bwMode="auto">
              <a:xfrm>
                <a:off x="1737" y="2047"/>
                <a:ext cx="41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>
                    <a:solidFill>
                      <a:schemeClr val="bg1"/>
                    </a:solidFill>
                    <a:latin typeface="Arial" charset="0"/>
                  </a:rPr>
                  <a:t>FORMATION OF</a:t>
                </a:r>
              </a:p>
              <a:p>
                <a:pPr eaLnBrk="0" hangingPunct="0">
                  <a:spcBef>
                    <a:spcPct val="0"/>
                  </a:spcBef>
                </a:pPr>
                <a:r>
                  <a:rPr lang="en-US" sz="600">
                    <a:solidFill>
                      <a:schemeClr val="bg1"/>
                    </a:solidFill>
                    <a:latin typeface="Arial" charset="0"/>
                  </a:rPr>
                  <a:t>INITIATION COMPLEX</a:t>
                </a:r>
              </a:p>
            </p:txBody>
          </p:sp>
          <p:sp>
            <p:nvSpPr>
              <p:cNvPr id="422938" name="Text Box 26"/>
              <p:cNvSpPr txBox="1">
                <a:spLocks noChangeArrowheads="1"/>
              </p:cNvSpPr>
              <p:nvPr/>
            </p:nvSpPr>
            <p:spPr bwMode="auto">
              <a:xfrm>
                <a:off x="1604" y="2182"/>
                <a:ext cx="4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 After leaving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nucleus, mRNA attaches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to the ribosome.</a:t>
                </a:r>
              </a:p>
            </p:txBody>
          </p:sp>
          <p:sp>
            <p:nvSpPr>
              <p:cNvPr id="422939" name="Text Box 27"/>
              <p:cNvSpPr txBox="1">
                <a:spLocks noChangeArrowheads="1"/>
              </p:cNvSpPr>
              <p:nvPr/>
            </p:nvSpPr>
            <p:spPr bwMode="auto">
              <a:xfrm>
                <a:off x="1324" y="2162"/>
                <a:ext cx="3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CYTOPLASM</a:t>
                </a:r>
              </a:p>
            </p:txBody>
          </p:sp>
          <p:sp>
            <p:nvSpPr>
              <p:cNvPr id="422940" name="Text Box 28"/>
              <p:cNvSpPr txBox="1">
                <a:spLocks noChangeArrowheads="1"/>
              </p:cNvSpPr>
              <p:nvPr/>
            </p:nvSpPr>
            <p:spPr bwMode="auto">
              <a:xfrm>
                <a:off x="2229" y="2445"/>
                <a:ext cx="18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mRNA</a:t>
                </a:r>
              </a:p>
            </p:txBody>
          </p:sp>
          <p:sp>
            <p:nvSpPr>
              <p:cNvPr id="422941" name="Line 29"/>
              <p:cNvSpPr>
                <a:spLocks noChangeShapeType="1"/>
              </p:cNvSpPr>
              <p:nvPr/>
            </p:nvSpPr>
            <p:spPr bwMode="auto">
              <a:xfrm flipH="1">
                <a:off x="2428" y="249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42" name="Text Box 30"/>
              <p:cNvSpPr txBox="1">
                <a:spLocks noChangeArrowheads="1"/>
              </p:cNvSpPr>
              <p:nvPr/>
            </p:nvSpPr>
            <p:spPr bwMode="auto">
              <a:xfrm rot="19200000">
                <a:off x="2344" y="2597"/>
                <a:ext cx="188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Poly-A</a:t>
                </a:r>
              </a:p>
            </p:txBody>
          </p:sp>
          <p:sp>
            <p:nvSpPr>
              <p:cNvPr id="422943" name="Text Box 31"/>
              <p:cNvSpPr txBox="1">
                <a:spLocks noChangeArrowheads="1"/>
              </p:cNvSpPr>
              <p:nvPr/>
            </p:nvSpPr>
            <p:spPr bwMode="auto">
              <a:xfrm>
                <a:off x="2560" y="2439"/>
                <a:ext cx="269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Growing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polypeptide</a:t>
                </a:r>
              </a:p>
            </p:txBody>
          </p:sp>
          <p:sp>
            <p:nvSpPr>
              <p:cNvPr id="422944" name="Text Box 32"/>
              <p:cNvSpPr txBox="1">
                <a:spLocks noChangeArrowheads="1"/>
              </p:cNvSpPr>
              <p:nvPr/>
            </p:nvSpPr>
            <p:spPr bwMode="auto">
              <a:xfrm>
                <a:off x="2037" y="2785"/>
                <a:ext cx="25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Ribosomal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subunits</a:t>
                </a:r>
              </a:p>
            </p:txBody>
          </p:sp>
          <p:sp>
            <p:nvSpPr>
              <p:cNvPr id="422945" name="Line 33"/>
              <p:cNvSpPr>
                <a:spLocks noChangeShapeType="1"/>
              </p:cNvSpPr>
              <p:nvPr/>
            </p:nvSpPr>
            <p:spPr bwMode="auto">
              <a:xfrm>
                <a:off x="1984" y="2592"/>
                <a:ext cx="96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46" name="Line 34"/>
              <p:cNvSpPr>
                <a:spLocks noChangeShapeType="1"/>
              </p:cNvSpPr>
              <p:nvPr/>
            </p:nvSpPr>
            <p:spPr bwMode="auto">
              <a:xfrm flipV="1">
                <a:off x="1888" y="2832"/>
                <a:ext cx="192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47" name="Text Box 35"/>
              <p:cNvSpPr txBox="1">
                <a:spLocks noChangeArrowheads="1"/>
              </p:cNvSpPr>
              <p:nvPr/>
            </p:nvSpPr>
            <p:spPr bwMode="auto">
              <a:xfrm rot="19800000">
                <a:off x="1327" y="3148"/>
                <a:ext cx="14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Cap</a:t>
                </a:r>
              </a:p>
            </p:txBody>
          </p:sp>
          <p:sp>
            <p:nvSpPr>
              <p:cNvPr id="422948" name="Text Box 36"/>
              <p:cNvSpPr txBox="1">
                <a:spLocks noChangeArrowheads="1"/>
              </p:cNvSpPr>
              <p:nvPr/>
            </p:nvSpPr>
            <p:spPr bwMode="auto">
              <a:xfrm>
                <a:off x="3078" y="1740"/>
                <a:ext cx="352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Aminoacyl-tRNA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synthetase</a:t>
                </a:r>
              </a:p>
            </p:txBody>
          </p:sp>
          <p:sp>
            <p:nvSpPr>
              <p:cNvPr id="422949" name="Text Box 37"/>
              <p:cNvSpPr txBox="1">
                <a:spLocks noChangeArrowheads="1"/>
              </p:cNvSpPr>
              <p:nvPr/>
            </p:nvSpPr>
            <p:spPr bwMode="auto">
              <a:xfrm>
                <a:off x="2822" y="2002"/>
                <a:ext cx="18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Amino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acid</a:t>
                </a:r>
              </a:p>
            </p:txBody>
          </p:sp>
          <p:sp>
            <p:nvSpPr>
              <p:cNvPr id="422950" name="Line 38"/>
              <p:cNvSpPr>
                <a:spLocks noChangeShapeType="1"/>
              </p:cNvSpPr>
              <p:nvPr/>
            </p:nvSpPr>
            <p:spPr bwMode="auto">
              <a:xfrm flipH="1">
                <a:off x="3088" y="205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1" name="Line 39"/>
              <p:cNvSpPr>
                <a:spLocks noChangeShapeType="1"/>
              </p:cNvSpPr>
              <p:nvPr/>
            </p:nvSpPr>
            <p:spPr bwMode="auto">
              <a:xfrm flipV="1">
                <a:off x="3328" y="192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2" name="Text Box 40"/>
              <p:cNvSpPr txBox="1">
                <a:spLocks noChangeArrowheads="1"/>
              </p:cNvSpPr>
              <p:nvPr/>
            </p:nvSpPr>
            <p:spPr bwMode="auto">
              <a:xfrm>
                <a:off x="2882" y="2139"/>
                <a:ext cx="16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tRNA</a:t>
                </a:r>
              </a:p>
            </p:txBody>
          </p:sp>
          <p:sp>
            <p:nvSpPr>
              <p:cNvPr id="422953" name="Line 41"/>
              <p:cNvSpPr>
                <a:spLocks noChangeShapeType="1"/>
              </p:cNvSpPr>
              <p:nvPr/>
            </p:nvSpPr>
            <p:spPr bwMode="auto">
              <a:xfrm flipH="1">
                <a:off x="3064" y="2196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4" name="Text Box 42"/>
              <p:cNvSpPr txBox="1">
                <a:spLocks noChangeArrowheads="1"/>
              </p:cNvSpPr>
              <p:nvPr/>
            </p:nvSpPr>
            <p:spPr bwMode="auto">
              <a:xfrm>
                <a:off x="3560" y="2103"/>
                <a:ext cx="47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AMINO ACID ACTIVATION</a:t>
                </a:r>
              </a:p>
            </p:txBody>
          </p:sp>
          <p:sp>
            <p:nvSpPr>
              <p:cNvPr id="422955" name="Text Box 43"/>
              <p:cNvSpPr txBox="1">
                <a:spLocks noChangeArrowheads="1"/>
              </p:cNvSpPr>
              <p:nvPr/>
            </p:nvSpPr>
            <p:spPr bwMode="auto">
              <a:xfrm>
                <a:off x="3450" y="2202"/>
                <a:ext cx="529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  Each amino acid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attaches to its proper tRNA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with the help of a specific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enzyme and ATP.</a:t>
                </a:r>
              </a:p>
            </p:txBody>
          </p:sp>
          <p:sp>
            <p:nvSpPr>
              <p:cNvPr id="422956" name="Text Box 44"/>
              <p:cNvSpPr txBox="1">
                <a:spLocks noChangeArrowheads="1"/>
              </p:cNvSpPr>
              <p:nvPr/>
            </p:nvSpPr>
            <p:spPr bwMode="auto">
              <a:xfrm>
                <a:off x="3166" y="2573"/>
                <a:ext cx="259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Activated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amino acid</a:t>
                </a:r>
              </a:p>
            </p:txBody>
          </p:sp>
          <p:sp>
            <p:nvSpPr>
              <p:cNvPr id="422957" name="Line 45"/>
              <p:cNvSpPr>
                <a:spLocks noChangeShapeType="1"/>
              </p:cNvSpPr>
              <p:nvPr/>
            </p:nvSpPr>
            <p:spPr bwMode="auto">
              <a:xfrm>
                <a:off x="3060" y="2520"/>
                <a:ext cx="14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58" name="Text Box 46"/>
              <p:cNvSpPr txBox="1">
                <a:spLocks noChangeArrowheads="1"/>
              </p:cNvSpPr>
              <p:nvPr/>
            </p:nvSpPr>
            <p:spPr bwMode="auto">
              <a:xfrm>
                <a:off x="3497" y="3298"/>
                <a:ext cx="308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TRANSLATION</a:t>
                </a:r>
              </a:p>
            </p:txBody>
          </p:sp>
          <p:sp>
            <p:nvSpPr>
              <p:cNvPr id="422959" name="Text Box 47"/>
              <p:cNvSpPr txBox="1">
                <a:spLocks noChangeArrowheads="1"/>
              </p:cNvSpPr>
              <p:nvPr/>
            </p:nvSpPr>
            <p:spPr bwMode="auto">
              <a:xfrm>
                <a:off x="3345" y="3409"/>
                <a:ext cx="534" cy="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       A succession of tRNAs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add their amino acids to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the polypeptide chain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as the mRNA is moved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through the ribosome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one codon at a time.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(When completed, the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polypeptide is released</a:t>
                </a:r>
              </a:p>
              <a:p>
                <a:pPr algn="l"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from the ribosome.)</a:t>
                </a:r>
              </a:p>
            </p:txBody>
          </p:sp>
          <p:sp>
            <p:nvSpPr>
              <p:cNvPr id="422960" name="Text Box 48"/>
              <p:cNvSpPr txBox="1">
                <a:spLocks noChangeArrowheads="1"/>
              </p:cNvSpPr>
              <p:nvPr/>
            </p:nvSpPr>
            <p:spPr bwMode="auto">
              <a:xfrm>
                <a:off x="3135" y="3526"/>
                <a:ext cx="24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Anticodon</a:t>
                </a:r>
              </a:p>
            </p:txBody>
          </p:sp>
          <p:sp>
            <p:nvSpPr>
              <p:cNvPr id="422961" name="Line 49"/>
              <p:cNvSpPr>
                <a:spLocks noChangeShapeType="1"/>
              </p:cNvSpPr>
              <p:nvPr/>
            </p:nvSpPr>
            <p:spPr bwMode="auto">
              <a:xfrm>
                <a:off x="3064" y="3580"/>
                <a:ext cx="4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62" name="Text Box 50"/>
              <p:cNvSpPr txBox="1">
                <a:spLocks noChangeArrowheads="1"/>
              </p:cNvSpPr>
              <p:nvPr/>
            </p:nvSpPr>
            <p:spPr bwMode="auto">
              <a:xfrm rot="20400000">
                <a:off x="2437" y="3402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3" name="Text Box 51"/>
              <p:cNvSpPr txBox="1">
                <a:spLocks noChangeArrowheads="1"/>
              </p:cNvSpPr>
              <p:nvPr/>
            </p:nvSpPr>
            <p:spPr bwMode="auto">
              <a:xfrm rot="20400000">
                <a:off x="2488" y="3379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22964" name="Text Box 52"/>
              <p:cNvSpPr txBox="1">
                <a:spLocks noChangeArrowheads="1"/>
              </p:cNvSpPr>
              <p:nvPr/>
            </p:nvSpPr>
            <p:spPr bwMode="auto">
              <a:xfrm rot="20400000">
                <a:off x="2525" y="3358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22965" name="Text Box 53"/>
              <p:cNvSpPr txBox="1">
                <a:spLocks noChangeArrowheads="1"/>
              </p:cNvSpPr>
              <p:nvPr/>
            </p:nvSpPr>
            <p:spPr bwMode="auto">
              <a:xfrm>
                <a:off x="2649" y="3543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6" name="Text Box 54"/>
              <p:cNvSpPr txBox="1">
                <a:spLocks noChangeArrowheads="1"/>
              </p:cNvSpPr>
              <p:nvPr/>
            </p:nvSpPr>
            <p:spPr bwMode="auto">
              <a:xfrm>
                <a:off x="2701" y="3543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7" name="Text Box 55"/>
              <p:cNvSpPr txBox="1">
                <a:spLocks noChangeArrowheads="1"/>
              </p:cNvSpPr>
              <p:nvPr/>
            </p:nvSpPr>
            <p:spPr bwMode="auto">
              <a:xfrm>
                <a:off x="2754" y="3543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68" name="Text Box 56"/>
              <p:cNvSpPr txBox="1">
                <a:spLocks noChangeArrowheads="1"/>
              </p:cNvSpPr>
              <p:nvPr/>
            </p:nvSpPr>
            <p:spPr bwMode="auto">
              <a:xfrm>
                <a:off x="2500" y="3602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69" name="Text Box 57"/>
              <p:cNvSpPr txBox="1">
                <a:spLocks noChangeArrowheads="1"/>
              </p:cNvSpPr>
              <p:nvPr/>
            </p:nvSpPr>
            <p:spPr bwMode="auto">
              <a:xfrm>
                <a:off x="2547" y="3602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22970" name="Text Box 58"/>
              <p:cNvSpPr txBox="1">
                <a:spLocks noChangeArrowheads="1"/>
              </p:cNvSpPr>
              <p:nvPr/>
            </p:nvSpPr>
            <p:spPr bwMode="auto">
              <a:xfrm>
                <a:off x="2601" y="3603"/>
                <a:ext cx="107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22971" name="Text Box 59"/>
              <p:cNvSpPr txBox="1">
                <a:spLocks noChangeArrowheads="1"/>
              </p:cNvSpPr>
              <p:nvPr/>
            </p:nvSpPr>
            <p:spPr bwMode="auto">
              <a:xfrm>
                <a:off x="2649" y="3606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2" name="Text Box 60"/>
              <p:cNvSpPr txBox="1">
                <a:spLocks noChangeArrowheads="1"/>
              </p:cNvSpPr>
              <p:nvPr/>
            </p:nvSpPr>
            <p:spPr bwMode="auto">
              <a:xfrm>
                <a:off x="2697" y="3606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3" name="Text Box 61"/>
              <p:cNvSpPr txBox="1">
                <a:spLocks noChangeArrowheads="1"/>
              </p:cNvSpPr>
              <p:nvPr/>
            </p:nvSpPr>
            <p:spPr bwMode="auto">
              <a:xfrm>
                <a:off x="2748" y="3606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4" name="Text Box 62"/>
              <p:cNvSpPr txBox="1">
                <a:spLocks noChangeArrowheads="1"/>
              </p:cNvSpPr>
              <p:nvPr/>
            </p:nvSpPr>
            <p:spPr bwMode="auto">
              <a:xfrm>
                <a:off x="2797" y="3606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75" name="Text Box 63"/>
              <p:cNvSpPr txBox="1">
                <a:spLocks noChangeArrowheads="1"/>
              </p:cNvSpPr>
              <p:nvPr/>
            </p:nvSpPr>
            <p:spPr bwMode="auto">
              <a:xfrm>
                <a:off x="2849" y="3602"/>
                <a:ext cx="10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6" name="Text Box 64"/>
              <p:cNvSpPr txBox="1">
                <a:spLocks noChangeArrowheads="1"/>
              </p:cNvSpPr>
              <p:nvPr/>
            </p:nvSpPr>
            <p:spPr bwMode="auto">
              <a:xfrm>
                <a:off x="2900" y="3602"/>
                <a:ext cx="107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G</a:t>
                </a:r>
              </a:p>
            </p:txBody>
          </p:sp>
          <p:sp>
            <p:nvSpPr>
              <p:cNvPr id="422977" name="Text Box 65"/>
              <p:cNvSpPr txBox="1">
                <a:spLocks noChangeArrowheads="1"/>
              </p:cNvSpPr>
              <p:nvPr/>
            </p:nvSpPr>
            <p:spPr bwMode="auto">
              <a:xfrm rot="1200000">
                <a:off x="2862" y="3407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</a:p>
            </p:txBody>
          </p:sp>
          <p:sp>
            <p:nvSpPr>
              <p:cNvPr id="422978" name="Text Box 66"/>
              <p:cNvSpPr txBox="1">
                <a:spLocks noChangeArrowheads="1"/>
              </p:cNvSpPr>
              <p:nvPr/>
            </p:nvSpPr>
            <p:spPr bwMode="auto">
              <a:xfrm rot="1200000">
                <a:off x="2906" y="3432"/>
                <a:ext cx="10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79" name="Text Box 67"/>
              <p:cNvSpPr txBox="1">
                <a:spLocks noChangeArrowheads="1"/>
              </p:cNvSpPr>
              <p:nvPr/>
            </p:nvSpPr>
            <p:spPr bwMode="auto">
              <a:xfrm rot="1200000">
                <a:off x="2941" y="3453"/>
                <a:ext cx="104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22980" name="Text Box 68"/>
              <p:cNvSpPr txBox="1">
                <a:spLocks noChangeArrowheads="1"/>
              </p:cNvSpPr>
              <p:nvPr/>
            </p:nvSpPr>
            <p:spPr bwMode="auto">
              <a:xfrm>
                <a:off x="2573" y="3444"/>
                <a:ext cx="102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E</a:t>
                </a:r>
              </a:p>
            </p:txBody>
          </p:sp>
          <p:sp>
            <p:nvSpPr>
              <p:cNvPr id="422981" name="Text Box 69"/>
              <p:cNvSpPr txBox="1">
                <a:spLocks noChangeArrowheads="1"/>
              </p:cNvSpPr>
              <p:nvPr/>
            </p:nvSpPr>
            <p:spPr bwMode="auto">
              <a:xfrm>
                <a:off x="2821" y="3446"/>
                <a:ext cx="10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22982" name="Text Box 70"/>
              <p:cNvSpPr txBox="1">
                <a:spLocks noChangeArrowheads="1"/>
              </p:cNvSpPr>
              <p:nvPr/>
            </p:nvSpPr>
            <p:spPr bwMode="auto">
              <a:xfrm>
                <a:off x="2572" y="3871"/>
                <a:ext cx="24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Ribosome</a:t>
                </a:r>
              </a:p>
            </p:txBody>
          </p:sp>
          <p:grpSp>
            <p:nvGrpSpPr>
              <p:cNvPr id="422983" name="Group 71"/>
              <p:cNvGrpSpPr>
                <a:grpSpLocks/>
              </p:cNvGrpSpPr>
              <p:nvPr/>
            </p:nvGrpSpPr>
            <p:grpSpPr bwMode="auto">
              <a:xfrm>
                <a:off x="1447" y="861"/>
                <a:ext cx="96" cy="95"/>
                <a:chOff x="1455" y="865"/>
                <a:chExt cx="96" cy="95"/>
              </a:xfrm>
            </p:grpSpPr>
            <p:sp>
              <p:nvSpPr>
                <p:cNvPr id="422984" name="AutoShape 72"/>
                <p:cNvSpPr>
                  <a:spLocks noChangeArrowheads="1"/>
                </p:cNvSpPr>
                <p:nvPr/>
              </p:nvSpPr>
              <p:spPr bwMode="auto">
                <a:xfrm>
                  <a:off x="1473" y="881"/>
                  <a:ext cx="63" cy="63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2298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455" y="865"/>
                  <a:ext cx="96" cy="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US" sz="600" b="1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</a:p>
              </p:txBody>
            </p:sp>
          </p:grpSp>
          <p:sp>
            <p:nvSpPr>
              <p:cNvPr id="422986" name="Text Box 74"/>
              <p:cNvSpPr txBox="1">
                <a:spLocks noChangeArrowheads="1"/>
              </p:cNvSpPr>
              <p:nvPr/>
            </p:nvSpPr>
            <p:spPr bwMode="auto">
              <a:xfrm rot="19200000">
                <a:off x="4038" y="2710"/>
                <a:ext cx="18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Poly-A</a:t>
                </a:r>
              </a:p>
            </p:txBody>
          </p:sp>
          <p:sp>
            <p:nvSpPr>
              <p:cNvPr id="422987" name="Text Box 75"/>
              <p:cNvSpPr txBox="1">
                <a:spLocks noChangeArrowheads="1"/>
              </p:cNvSpPr>
              <p:nvPr/>
            </p:nvSpPr>
            <p:spPr bwMode="auto">
              <a:xfrm>
                <a:off x="1304" y="3244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r>
                  <a:rPr lang="en-US" sz="7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</a:p>
            </p:txBody>
          </p:sp>
          <p:sp>
            <p:nvSpPr>
              <p:cNvPr id="422988" name="Text Box 76"/>
              <p:cNvSpPr txBox="1">
                <a:spLocks noChangeArrowheads="1"/>
              </p:cNvSpPr>
              <p:nvPr/>
            </p:nvSpPr>
            <p:spPr bwMode="auto">
              <a:xfrm>
                <a:off x="1284" y="1258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r>
                  <a:rPr lang="en-US" sz="7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  <a:endParaRPr lang="en-US" sz="1400">
                  <a:solidFill>
                    <a:schemeClr val="bg1"/>
                  </a:solidFill>
                  <a:latin typeface="Arial" charset="0"/>
                  <a:sym typeface="Symbol" charset="0"/>
                </a:endParaRPr>
              </a:p>
            </p:txBody>
          </p:sp>
          <p:sp>
            <p:nvSpPr>
              <p:cNvPr id="422989" name="Text Box 77"/>
              <p:cNvSpPr txBox="1">
                <a:spLocks noChangeArrowheads="1"/>
              </p:cNvSpPr>
              <p:nvPr/>
            </p:nvSpPr>
            <p:spPr bwMode="auto">
              <a:xfrm>
                <a:off x="2392" y="1014"/>
                <a:ext cx="108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>
                    <a:solidFill>
                      <a:schemeClr val="bg1"/>
                    </a:solidFill>
                    <a:latin typeface="Arial" charset="0"/>
                  </a:rPr>
                  <a:t>3</a:t>
                </a:r>
                <a:r>
                  <a:rPr lang="en-US" sz="700">
                    <a:solidFill>
                      <a:schemeClr val="bg1"/>
                    </a:solidFill>
                    <a:latin typeface="Arial" charset="0"/>
                    <a:sym typeface="Symbol" charset="0"/>
                  </a:rPr>
                  <a:t></a:t>
                </a:r>
              </a:p>
            </p:txBody>
          </p:sp>
          <p:sp>
            <p:nvSpPr>
              <p:cNvPr id="422990" name="Line 78"/>
              <p:cNvSpPr>
                <a:spLocks noChangeShapeType="1"/>
              </p:cNvSpPr>
              <p:nvPr/>
            </p:nvSpPr>
            <p:spPr bwMode="auto">
              <a:xfrm flipH="1">
                <a:off x="1664" y="1320"/>
                <a:ext cx="4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1" name="AutoShape 79"/>
              <p:cNvSpPr>
                <a:spLocks/>
              </p:cNvSpPr>
              <p:nvPr/>
            </p:nvSpPr>
            <p:spPr bwMode="auto">
              <a:xfrm rot="16200000">
                <a:off x="2865" y="3659"/>
                <a:ext cx="74" cy="148"/>
              </a:xfrm>
              <a:prstGeom prst="leftBrace">
                <a:avLst>
                  <a:gd name="adj1" fmla="val 16667"/>
                  <a:gd name="adj2" fmla="val 50000"/>
                </a:avLst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2" name="Text Box 80"/>
              <p:cNvSpPr txBox="1">
                <a:spLocks noChangeArrowheads="1"/>
              </p:cNvSpPr>
              <p:nvPr/>
            </p:nvSpPr>
            <p:spPr bwMode="auto">
              <a:xfrm>
                <a:off x="2793" y="3759"/>
                <a:ext cx="196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700" b="1">
                    <a:solidFill>
                      <a:schemeClr val="bg1"/>
                    </a:solidFill>
                    <a:latin typeface="Arial" charset="0"/>
                  </a:rPr>
                  <a:t>Codon</a:t>
                </a:r>
              </a:p>
            </p:txBody>
          </p:sp>
        </p:grpSp>
        <p:grpSp>
          <p:nvGrpSpPr>
            <p:cNvPr id="422993" name="Group 81"/>
            <p:cNvGrpSpPr>
              <a:grpSpLocks/>
            </p:cNvGrpSpPr>
            <p:nvPr/>
          </p:nvGrpSpPr>
          <p:grpSpPr bwMode="auto">
            <a:xfrm>
              <a:off x="1311" y="1490"/>
              <a:ext cx="96" cy="95"/>
              <a:chOff x="1455" y="866"/>
              <a:chExt cx="96" cy="95"/>
            </a:xfrm>
          </p:grpSpPr>
          <p:sp>
            <p:nvSpPr>
              <p:cNvPr id="422994" name="AutoShape 82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5" name="Text Box 83"/>
              <p:cNvSpPr txBox="1">
                <a:spLocks noChangeArrowheads="1"/>
              </p:cNvSpPr>
              <p:nvPr/>
            </p:nvSpPr>
            <p:spPr bwMode="auto">
              <a:xfrm>
                <a:off x="1455" y="866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422996" name="Group 84"/>
            <p:cNvGrpSpPr>
              <a:grpSpLocks/>
            </p:cNvGrpSpPr>
            <p:nvPr/>
          </p:nvGrpSpPr>
          <p:grpSpPr bwMode="auto">
            <a:xfrm>
              <a:off x="1643" y="2181"/>
              <a:ext cx="96" cy="95"/>
              <a:chOff x="1456" y="865"/>
              <a:chExt cx="96" cy="95"/>
            </a:xfrm>
          </p:grpSpPr>
          <p:sp>
            <p:nvSpPr>
              <p:cNvPr id="422997" name="AutoShape 85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2998" name="Text Box 86"/>
              <p:cNvSpPr txBox="1">
                <a:spLocks noChangeArrowheads="1"/>
              </p:cNvSpPr>
              <p:nvPr/>
            </p:nvSpPr>
            <p:spPr bwMode="auto">
              <a:xfrm>
                <a:off x="1456" y="865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3</a:t>
                </a:r>
              </a:p>
            </p:txBody>
          </p:sp>
        </p:grpSp>
        <p:grpSp>
          <p:nvGrpSpPr>
            <p:cNvPr id="422999" name="Group 87"/>
            <p:cNvGrpSpPr>
              <a:grpSpLocks/>
            </p:cNvGrpSpPr>
            <p:nvPr/>
          </p:nvGrpSpPr>
          <p:grpSpPr bwMode="auto">
            <a:xfrm>
              <a:off x="3480" y="2185"/>
              <a:ext cx="96" cy="95"/>
              <a:chOff x="1456" y="865"/>
              <a:chExt cx="96" cy="95"/>
            </a:xfrm>
          </p:grpSpPr>
          <p:sp>
            <p:nvSpPr>
              <p:cNvPr id="423000" name="AutoShape 88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3001" name="Text Box 89"/>
              <p:cNvSpPr txBox="1">
                <a:spLocks noChangeArrowheads="1"/>
              </p:cNvSpPr>
              <p:nvPr/>
            </p:nvSpPr>
            <p:spPr bwMode="auto">
              <a:xfrm>
                <a:off x="1456" y="865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423002" name="Group 90"/>
            <p:cNvGrpSpPr>
              <a:grpSpLocks/>
            </p:cNvGrpSpPr>
            <p:nvPr/>
          </p:nvGrpSpPr>
          <p:grpSpPr bwMode="auto">
            <a:xfrm>
              <a:off x="3384" y="3370"/>
              <a:ext cx="96" cy="95"/>
              <a:chOff x="1456" y="866"/>
              <a:chExt cx="96" cy="95"/>
            </a:xfrm>
          </p:grpSpPr>
          <p:sp>
            <p:nvSpPr>
              <p:cNvPr id="423003" name="AutoShape 91"/>
              <p:cNvSpPr>
                <a:spLocks noChangeArrowheads="1"/>
              </p:cNvSpPr>
              <p:nvPr/>
            </p:nvSpPr>
            <p:spPr bwMode="auto">
              <a:xfrm>
                <a:off x="1473" y="881"/>
                <a:ext cx="63" cy="63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23004" name="Text Box 92"/>
              <p:cNvSpPr txBox="1">
                <a:spLocks noChangeArrowheads="1"/>
              </p:cNvSpPr>
              <p:nvPr/>
            </p:nvSpPr>
            <p:spPr bwMode="auto">
              <a:xfrm>
                <a:off x="1456" y="866"/>
                <a:ext cx="96" cy="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600" b="1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870297" y="4209454"/>
            <a:ext cx="7903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 the role of DNA in determining the protein that make up your body. (4-5 </a:t>
            </a:r>
            <a:r>
              <a:rPr lang="en-US" sz="2400" dirty="0" err="1" smtClean="0"/>
              <a:t>sentances</a:t>
            </a:r>
            <a:r>
              <a:rPr lang="en-US" sz="2400" dirty="0" smtClean="0"/>
              <a:t>)  Vocabulary</a:t>
            </a:r>
          </a:p>
          <a:p>
            <a:endParaRPr lang="en-US" sz="2400" dirty="0"/>
          </a:p>
          <a:p>
            <a:r>
              <a:rPr lang="en-US" sz="2400" dirty="0" smtClean="0"/>
              <a:t> DNA, mRNA, </a:t>
            </a:r>
            <a:r>
              <a:rPr lang="en-US" sz="2400" dirty="0" err="1" smtClean="0"/>
              <a:t>tRNA</a:t>
            </a:r>
            <a:r>
              <a:rPr lang="en-US" sz="2400" dirty="0" smtClean="0"/>
              <a:t>, transcription, translation, replication, codon, protein, Amino Acid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DNA quiz review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are the 3 functions of DNA</a:t>
            </a:r>
          </a:p>
          <a:p>
            <a:r>
              <a:rPr lang="en-US" dirty="0"/>
              <a:t>What are the parts of a nucleotide?</a:t>
            </a:r>
          </a:p>
          <a:p>
            <a:r>
              <a:rPr lang="en-US" dirty="0"/>
              <a:t>What are the 4 bases and which one pair up?</a:t>
            </a:r>
          </a:p>
          <a:p>
            <a:r>
              <a:rPr lang="en-US" dirty="0"/>
              <a:t>What are 3 major differences between DNA and RNA?</a:t>
            </a:r>
          </a:p>
          <a:p>
            <a:r>
              <a:rPr lang="en-US" dirty="0"/>
              <a:t>What the 3 types of RNA and what is the function of each?</a:t>
            </a:r>
          </a:p>
          <a:p>
            <a:r>
              <a:rPr lang="en-US" dirty="0"/>
              <a:t>3 types of mutations – What is their affect on cells?</a:t>
            </a:r>
          </a:p>
          <a:p>
            <a:r>
              <a:rPr lang="en-US" dirty="0"/>
              <a:t>Create a diagram of protein synthesis.</a:t>
            </a:r>
          </a:p>
          <a:p>
            <a:r>
              <a:rPr lang="en-US"/>
              <a:t>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and contrast transcription and translation.  Where do they take place?  How is their chemical make up different?  (5-6 sentences)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NJxobgkPEAo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Are you ready for the quiz?</a:t>
            </a:r>
          </a:p>
          <a:p>
            <a:endParaRPr lang="en-US" dirty="0"/>
          </a:p>
          <a:p>
            <a:r>
              <a:rPr lang="en-US" dirty="0" smtClean="0"/>
              <a:t>Why is it incorrect to say that DNA changes to mRNA?</a:t>
            </a:r>
          </a:p>
          <a:p>
            <a:endParaRPr lang="en-US" dirty="0"/>
          </a:p>
          <a:p>
            <a:r>
              <a:rPr lang="en-US" dirty="0" smtClean="0"/>
              <a:t>After DNA becomes copied (replication) how many original and how many new strands are present?</a:t>
            </a:r>
          </a:p>
          <a:p>
            <a:r>
              <a:rPr lang="en-US" dirty="0" smtClean="0"/>
              <a:t>Notebook check # of dates </a:t>
            </a:r>
            <a:r>
              <a:rPr lang="en-US" smtClean="0"/>
              <a:t>from 2/25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summary of this show.  Why is the DNA sequence important  to understanding disease?  What else did you learn about DNA?  What issues are raised in this program?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assignments are you missing?</a:t>
            </a:r>
          </a:p>
          <a:p>
            <a:endParaRPr lang="en-US" dirty="0"/>
          </a:p>
          <a:p>
            <a:r>
              <a:rPr lang="en-US" dirty="0" smtClean="0"/>
              <a:t>What is an anti-codon?</a:t>
            </a:r>
          </a:p>
          <a:p>
            <a:endParaRPr lang="en-US" dirty="0"/>
          </a:p>
          <a:p>
            <a:r>
              <a:rPr lang="en-US" dirty="0" smtClean="0"/>
              <a:t>What can you do this weekend to do better on the 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Griffith’s Conclusion : something is transformed from dead bacteria to live bacteria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it a protein or a nucleic acid?  Here comes the Hershey Chase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</a:t>
            </a:r>
            <a:r>
              <a:rPr lang="en-US"/>
              <a:t>T</a:t>
            </a:r>
            <a:r>
              <a:rPr lang="en-US" smtClean="0"/>
              <a:t>aking </a:t>
            </a:r>
            <a:r>
              <a:rPr lang="en-US" dirty="0" smtClean="0"/>
              <a:t>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What can you do this weekend to be better prepared for ACT</a:t>
            </a:r>
          </a:p>
          <a:p>
            <a:endParaRPr lang="en-US" dirty="0"/>
          </a:p>
          <a:p>
            <a:r>
              <a:rPr lang="en-US" dirty="0" smtClean="0"/>
              <a:t>Tips based on stuff I see from students taking science tests.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Procedure</a:t>
            </a:r>
            <a:endParaRPr lang="en-US" dirty="0"/>
          </a:p>
          <a:p>
            <a:r>
              <a:rPr lang="en-US" dirty="0" smtClean="0"/>
              <a:t>Notice the number of questions and the time.</a:t>
            </a:r>
          </a:p>
          <a:p>
            <a:r>
              <a:rPr lang="en-US" dirty="0" smtClean="0"/>
              <a:t>Glance to get the </a:t>
            </a:r>
            <a:r>
              <a:rPr lang="en-US" dirty="0" err="1" smtClean="0"/>
              <a:t>jist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Read title carefully</a:t>
            </a:r>
          </a:p>
          <a:p>
            <a:r>
              <a:rPr lang="en-US" dirty="0" smtClean="0"/>
              <a:t>Scan questions (notice number of questions) </a:t>
            </a:r>
          </a:p>
          <a:p>
            <a:r>
              <a:rPr lang="en-US" dirty="0" smtClean="0"/>
              <a:t>Answer questions you understand first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General tips</a:t>
            </a:r>
          </a:p>
          <a:p>
            <a:r>
              <a:rPr lang="en-US" dirty="0" smtClean="0"/>
              <a:t>What is the question asking?</a:t>
            </a:r>
          </a:p>
          <a:p>
            <a:r>
              <a:rPr lang="en-US" dirty="0" smtClean="0"/>
              <a:t>If you see a word you don’t understand cover it  and see if the question still makes sense.</a:t>
            </a:r>
          </a:p>
          <a:p>
            <a:r>
              <a:rPr lang="en-US" dirty="0" smtClean="0"/>
              <a:t>Try not to panic – breath deeply</a:t>
            </a:r>
          </a:p>
        </p:txBody>
      </p:sp>
    </p:spTree>
    <p:extLst>
      <p:ext uri="{BB962C8B-B14F-4D97-AF65-F5344CB8AC3E}">
        <p14:creationId xmlns:p14="http://schemas.microsoft.com/office/powerpoint/2010/main" val="12171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3199"/>
            <a:ext cx="7442200" cy="4366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935" y="6171529"/>
            <a:ext cx="727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Genetic information enters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145"/>
          </a:xfrm>
        </p:spPr>
        <p:txBody>
          <a:bodyPr>
            <a:normAutofit/>
          </a:bodyPr>
          <a:lstStyle/>
          <a:p>
            <a:r>
              <a:rPr lang="en-US" u="sng" dirty="0" smtClean="0"/>
              <a:t>DNA – nucleic acid joined in a long chains by covalent bonds.</a:t>
            </a:r>
          </a:p>
          <a:p>
            <a:endParaRPr lang="en-US" u="sng" dirty="0"/>
          </a:p>
          <a:p>
            <a:r>
              <a:rPr lang="en-US" u="sng" dirty="0" smtClean="0"/>
              <a:t>  Responsible for storing information, copying information, transmitting information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265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14523</TotalTime>
  <Words>2789</Words>
  <Application>Microsoft Office PowerPoint</Application>
  <PresentationFormat>On-screen Show (4:3)</PresentationFormat>
  <Paragraphs>755</Paragraphs>
  <Slides>71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ＭＳ Ｐゴシック</vt:lpstr>
      <vt:lpstr>Arial</vt:lpstr>
      <vt:lpstr>Calibri</vt:lpstr>
      <vt:lpstr>Comic Sans MS</vt:lpstr>
      <vt:lpstr>Symbol</vt:lpstr>
      <vt:lpstr>Times New Roman</vt:lpstr>
      <vt:lpstr>Office Theme</vt:lpstr>
      <vt:lpstr>DNA</vt:lpstr>
      <vt:lpstr>3/2</vt:lpstr>
      <vt:lpstr>CENTRAL DOGMA  OF MOLECULAR BIOLOGY (How information passes in cells)</vt:lpstr>
      <vt:lpstr>DNA→RNA → PROTEINS Chapters 16 &amp; 17</vt:lpstr>
      <vt:lpstr>PowerPoint Presentation</vt:lpstr>
      <vt:lpstr>1928- GRIFFITH’s EXPERIMENT</vt:lpstr>
      <vt:lpstr>PowerPoint Presentation</vt:lpstr>
      <vt:lpstr>PowerPoint Presentation</vt:lpstr>
      <vt:lpstr>PowerPoint Presentation</vt:lpstr>
      <vt:lpstr>PowerPoint Presentation</vt:lpstr>
      <vt:lpstr>DOUBLE HELIX</vt:lpstr>
      <vt:lpstr>PowerPoint Presentation</vt:lpstr>
      <vt:lpstr>Rosalind Franklin</vt:lpstr>
      <vt:lpstr>3/3</vt:lpstr>
      <vt:lpstr>STRUCTURE OF NUCLEIC ACIDS</vt:lpstr>
      <vt:lpstr>PowerPoint Presentation</vt:lpstr>
      <vt:lpstr>PowerPoint Presentation</vt:lpstr>
      <vt:lpstr>DNA</vt:lpstr>
      <vt:lpstr>3/3</vt:lpstr>
      <vt:lpstr>PowerPoint Presentation</vt:lpstr>
      <vt:lpstr>Candy model DNA write up</vt:lpstr>
      <vt:lpstr>3/4</vt:lpstr>
      <vt:lpstr>Chromosome Structure in Prokaryotes</vt:lpstr>
      <vt:lpstr>PowerPoint Presentation</vt:lpstr>
      <vt:lpstr>3/3</vt:lpstr>
      <vt:lpstr>3/4</vt:lpstr>
      <vt:lpstr>PowerPoint Presentation</vt:lpstr>
      <vt:lpstr>CENTRAL DOGMA  OF MOLECULAR BIOLOGY (How information passes in cells)</vt:lpstr>
      <vt:lpstr>Thought questions</vt:lpstr>
      <vt:lpstr>PowerPoint Presentation</vt:lpstr>
      <vt:lpstr>PowerPoint Presentation</vt:lpstr>
      <vt:lpstr>Rosalind Franklin</vt:lpstr>
      <vt:lpstr>PowerPoint Presentation</vt:lpstr>
      <vt:lpstr>PowerPoint Presentation</vt:lpstr>
      <vt:lpstr>PowerPoint Presentation</vt:lpstr>
      <vt:lpstr>3/5</vt:lpstr>
      <vt:lpstr>PowerPoint Presentation</vt:lpstr>
      <vt:lpstr>Journey into DNA</vt:lpstr>
      <vt:lpstr>Cracking the code</vt:lpstr>
      <vt:lpstr>3/6</vt:lpstr>
      <vt:lpstr>PowerPoint Presentation</vt:lpstr>
      <vt:lpstr>Transcription and Translation</vt:lpstr>
      <vt:lpstr>PowerPoint Presentation</vt:lpstr>
      <vt:lpstr>PowerPoint Presentation</vt:lpstr>
      <vt:lpstr>3/10</vt:lpstr>
      <vt:lpstr>The Genetic Code</vt:lpstr>
      <vt:lpstr>The Genetic Code</vt:lpstr>
      <vt:lpstr>The Genetic Code</vt:lpstr>
      <vt:lpstr>PowerPoint Presentation</vt:lpstr>
      <vt:lpstr>3/11</vt:lpstr>
      <vt:lpstr>PowerPoint Presentation</vt:lpstr>
      <vt:lpstr>PowerPoint Presentation</vt:lpstr>
      <vt:lpstr>A summary of transcription and translation in a eukaryotic cell </vt:lpstr>
      <vt:lpstr>PowerPoint Presentation</vt:lpstr>
      <vt:lpstr>PowerPoint Presentation</vt:lpstr>
      <vt:lpstr>Protein synthesis wkst</vt:lpstr>
      <vt:lpstr>3/12</vt:lpstr>
      <vt:lpstr>PowerPoint Presentation</vt:lpstr>
      <vt:lpstr>PowerPoint Presentation</vt:lpstr>
      <vt:lpstr>PowerPoint Presentation</vt:lpstr>
      <vt:lpstr>Contract DNA with RNA</vt:lpstr>
      <vt:lpstr>PowerPoint Presentation</vt:lpstr>
      <vt:lpstr>Are most mutations helpful, harmful or mutual </vt:lpstr>
      <vt:lpstr>A summary of transcription and translation in a eukaryotic cell </vt:lpstr>
      <vt:lpstr>3/14</vt:lpstr>
      <vt:lpstr>Writing prompt</vt:lpstr>
      <vt:lpstr>3/13</vt:lpstr>
      <vt:lpstr>PowerPoint Presentation</vt:lpstr>
      <vt:lpstr>PowerPoint Presentation</vt:lpstr>
      <vt:lpstr>PowerPoint Presentation</vt:lpstr>
      <vt:lpstr>Test Taking Hints</vt:lpstr>
    </vt:vector>
  </TitlesOfParts>
  <Company>Special School District #1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Minneapolis Public Schools</dc:creator>
  <cp:lastModifiedBy>Sandy Sorensen</cp:lastModifiedBy>
  <cp:revision>133</cp:revision>
  <cp:lastPrinted>2014-03-13T17:48:19Z</cp:lastPrinted>
  <dcterms:created xsi:type="dcterms:W3CDTF">2013-09-26T18:14:57Z</dcterms:created>
  <dcterms:modified xsi:type="dcterms:W3CDTF">2018-01-17T19:09:15Z</dcterms:modified>
</cp:coreProperties>
</file>