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9144000"/>
  <p:notesSz cx="6858000" cy="9144000"/>
  <p:embeddedFontLst>
    <p:embeddedFont>
      <p:font typeface="Quattrocento"/>
      <p:regular r:id="rId9"/>
      <p:bold r:id="rId10"/>
    </p:embeddedFont>
    <p:embeddedFont>
      <p:font typeface="Bigshot One"/>
      <p:regular r:id="rId11"/>
    </p:embeddedFont>
    <p:embeddedFont>
      <p:font typeface="Shadows Into Light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BigshotOne-regular.fntdata"/><Relationship Id="rId10" Type="http://schemas.openxmlformats.org/officeDocument/2006/relationships/font" Target="fonts/Quattrocento-bold.fntdata"/><Relationship Id="rId12" Type="http://schemas.openxmlformats.org/officeDocument/2006/relationships/font" Target="fonts/ShadowsIntoLigh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Quattrocen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96792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140175" y="945925"/>
            <a:ext cx="8880900" cy="575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96792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11700" y="96792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">
            <a:alphaModFix/>
          </a:blip>
          <a:srcRect b="0" l="5171" r="5979" t="0"/>
          <a:stretch/>
        </p:blipFill>
        <p:spPr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/>
          <p:nvPr>
            <p:ph type="title"/>
          </p:nvPr>
        </p:nvSpPr>
        <p:spPr>
          <a:xfrm>
            <a:off x="311700" y="96792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rgbClr val="EFEFEF"/>
              </a:buClr>
              <a:buSzPct val="100000"/>
              <a:buFont typeface="Bigshot One"/>
              <a:buNone/>
              <a:defRPr sz="5500">
                <a:solidFill>
                  <a:srgbClr val="EFEFEF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140175" y="945925"/>
            <a:ext cx="8880900" cy="57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attrocento"/>
              <a:buChar char="●"/>
              <a:defRPr sz="4800">
                <a:solidFill>
                  <a:srgbClr val="F3F3F3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attrocento"/>
              <a:buChar char="○"/>
              <a:defRPr sz="3600">
                <a:solidFill>
                  <a:srgbClr val="F3F3F3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attrocento"/>
              <a:buChar char="■"/>
              <a:defRPr sz="3000">
                <a:solidFill>
                  <a:srgbClr val="F3F3F3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attrocento"/>
              <a:buChar char="●"/>
              <a:defRPr sz="3000">
                <a:solidFill>
                  <a:srgbClr val="F3F3F3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attrocento"/>
              <a:buChar char="○"/>
              <a:defRPr sz="3000">
                <a:solidFill>
                  <a:srgbClr val="F3F3F3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attrocento"/>
              <a:buChar char="■"/>
              <a:defRPr sz="3000">
                <a:solidFill>
                  <a:srgbClr val="F3F3F3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attrocento"/>
              <a:buChar char="●"/>
              <a:defRPr sz="3000">
                <a:solidFill>
                  <a:srgbClr val="F3F3F3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attrocento"/>
              <a:buChar char="○"/>
              <a:defRPr sz="3000">
                <a:solidFill>
                  <a:srgbClr val="F3F3F3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attrocento"/>
              <a:buChar char="■"/>
              <a:defRPr sz="3000">
                <a:solidFill>
                  <a:srgbClr val="F3F3F3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g36-MXLutSk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Buried Secrets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{Pollution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96792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Synopsis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140175" y="945925"/>
            <a:ext cx="8880900" cy="5750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We expose how the EPA knew a toxic Superfund site was contaminating residents' drinking water for 23 years but never told anyone about it. Since our reports, a criminal investigation has been launched, a civil case has gone before the US Supreme Court and new regulations have been enacted. Unfortunately, residents say the site is making them terminally ill and they're still waiting for a cleanup. Investigative Reporter Mike Mason explains.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96792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 in 3-4 sentences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72700" y="799700"/>
            <a:ext cx="9002700" cy="5896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Shadows Into Light"/>
              <a:buAutoNum type="arabicPeriod"/>
            </a:pPr>
            <a:r>
              <a:rPr lang="en" sz="3000">
                <a:latin typeface="Shadows Into Light"/>
                <a:ea typeface="Shadows Into Light"/>
                <a:cs typeface="Shadows Into Light"/>
                <a:sym typeface="Shadows Into Light"/>
              </a:rPr>
              <a:t>What is this </a:t>
            </a:r>
            <a:r>
              <a:rPr lang="en" sz="3000">
                <a:latin typeface="Shadows Into Light"/>
                <a:ea typeface="Shadows Into Light"/>
                <a:cs typeface="Shadows Into Light"/>
                <a:sym typeface="Shadows Into Light"/>
              </a:rPr>
              <a:t>documentary</a:t>
            </a:r>
            <a:r>
              <a:rPr lang="en" sz="3000">
                <a:latin typeface="Shadows Into Light"/>
                <a:ea typeface="Shadows Into Light"/>
                <a:cs typeface="Shadows Into Light"/>
                <a:sym typeface="Shadows Into Light"/>
              </a:rPr>
              <a:t> about?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Shadows Into Light"/>
              <a:buAutoNum type="arabicPeriod"/>
            </a:pPr>
            <a:r>
              <a:rPr lang="en" sz="3000">
                <a:latin typeface="Shadows Into Light"/>
                <a:ea typeface="Shadows Into Light"/>
                <a:cs typeface="Shadows Into Light"/>
                <a:sym typeface="Shadows Into Light"/>
              </a:rPr>
              <a:t>What role was the EPA </a:t>
            </a:r>
            <a:r>
              <a:rPr lang="en" sz="3000">
                <a:latin typeface="Shadows Into Light"/>
                <a:ea typeface="Shadows Into Light"/>
                <a:cs typeface="Shadows Into Light"/>
                <a:sym typeface="Shadows Into Light"/>
              </a:rPr>
              <a:t>supposed</a:t>
            </a:r>
            <a:r>
              <a:rPr lang="en" sz="3000">
                <a:latin typeface="Shadows Into Light"/>
                <a:ea typeface="Shadows Into Light"/>
                <a:cs typeface="Shadows Into Light"/>
                <a:sym typeface="Shadows Into Light"/>
              </a:rPr>
              <a:t> to play?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Shadows Into Light"/>
              <a:buAutoNum type="arabicPeriod"/>
            </a:pPr>
            <a:r>
              <a:rPr lang="en" sz="3000">
                <a:latin typeface="Shadows Into Light"/>
                <a:ea typeface="Shadows Into Light"/>
                <a:cs typeface="Shadows Into Light"/>
                <a:sym typeface="Shadows Into Light"/>
              </a:rPr>
              <a:t>What is a SUperfund Site?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Shadows Into Light"/>
              <a:buAutoNum type="arabicPeriod"/>
            </a:pPr>
            <a:r>
              <a:rPr lang="en" sz="3000">
                <a:latin typeface="Shadows Into Light"/>
                <a:ea typeface="Shadows Into Light"/>
                <a:cs typeface="Shadows Into Light"/>
                <a:sym typeface="Shadows Into Light"/>
              </a:rPr>
              <a:t>What </a:t>
            </a:r>
            <a:r>
              <a:rPr lang="en" sz="3000">
                <a:latin typeface="Shadows Into Light"/>
                <a:ea typeface="Shadows Into Light"/>
                <a:cs typeface="Shadows Into Light"/>
                <a:sym typeface="Shadows Into Light"/>
              </a:rPr>
              <a:t>were</a:t>
            </a:r>
            <a:r>
              <a:rPr lang="en" sz="3000">
                <a:latin typeface="Shadows Into Light"/>
                <a:ea typeface="Shadows Into Light"/>
                <a:cs typeface="Shadows Into Light"/>
                <a:sym typeface="Shadows Into Light"/>
              </a:rPr>
              <a:t> the consequences of the </a:t>
            </a:r>
            <a:r>
              <a:rPr lang="en" sz="3000">
                <a:latin typeface="Shadows Into Light"/>
                <a:ea typeface="Shadows Into Light"/>
                <a:cs typeface="Shadows Into Light"/>
                <a:sym typeface="Shadows Into Light"/>
              </a:rPr>
              <a:t>EPA's</a:t>
            </a:r>
            <a:r>
              <a:rPr lang="en" sz="3000">
                <a:latin typeface="Shadows Into Light"/>
                <a:ea typeface="Shadows Into Light"/>
                <a:cs typeface="Shadows Into Light"/>
                <a:sym typeface="Shadows Into Light"/>
              </a:rPr>
              <a:t> Failure?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Shadows Into Light"/>
              <a:buAutoNum type="arabicPeriod"/>
            </a:pPr>
            <a:r>
              <a:rPr lang="en" sz="3000">
                <a:latin typeface="Shadows Into Light"/>
                <a:ea typeface="Shadows Into Light"/>
                <a:cs typeface="Shadows Into Light"/>
                <a:sym typeface="Shadows Into Light"/>
              </a:rPr>
              <a:t>When did the contamination occur? What year did the testing occur?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Shadows Into Light"/>
              <a:buAutoNum type="arabicPeriod"/>
            </a:pPr>
            <a:r>
              <a:rPr lang="en" sz="3000">
                <a:latin typeface="Shadows Into Light"/>
                <a:ea typeface="Shadows Into Light"/>
                <a:cs typeface="Shadows Into Light"/>
                <a:sym typeface="Shadows Into Light"/>
              </a:rPr>
              <a:t>Who got hurt and how?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Shadows Into Light"/>
              <a:buAutoNum type="arabicPeriod"/>
            </a:pPr>
            <a:r>
              <a:rPr lang="en" sz="3000">
                <a:latin typeface="Shadows Into Light"/>
                <a:ea typeface="Shadows Into Light"/>
                <a:cs typeface="Shadows Into Light"/>
                <a:sym typeface="Shadows Into Light"/>
              </a:rPr>
              <a:t>What is TCE and what is it linked to?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Shadows Into Light"/>
              <a:buAutoNum type="arabicPeriod"/>
            </a:pPr>
            <a:r>
              <a:rPr lang="en" sz="3000">
                <a:latin typeface="Shadows Into Light"/>
                <a:ea typeface="Shadows Into Light"/>
                <a:cs typeface="Shadows Into Light"/>
                <a:sym typeface="Shadows Into Light"/>
              </a:rPr>
              <a:t>How did the contamination happen?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Shadows Into Light"/>
              <a:buAutoNum type="arabicPeriod"/>
            </a:pPr>
            <a:r>
              <a:rPr lang="en" sz="3000">
                <a:latin typeface="Shadows Into Light"/>
                <a:ea typeface="Shadows Into Light"/>
                <a:cs typeface="Shadows Into Light"/>
                <a:sym typeface="Shadows Into Light"/>
              </a:rPr>
              <a:t>Why did the EPA give the reporters the documents and not the </a:t>
            </a:r>
            <a:r>
              <a:rPr lang="en" sz="3000">
                <a:latin typeface="Shadows Into Light"/>
                <a:ea typeface="Shadows Into Light"/>
                <a:cs typeface="Shadows Into Light"/>
                <a:sym typeface="Shadows Into Light"/>
              </a:rPr>
              <a:t>people</a:t>
            </a:r>
            <a:r>
              <a:rPr lang="en" sz="3000"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lang="en" sz="3000">
                <a:latin typeface="Shadows Into Light"/>
                <a:ea typeface="Shadows Into Light"/>
                <a:cs typeface="Shadows Into Light"/>
                <a:sym typeface="Shadows Into Light"/>
              </a:rPr>
              <a:t>when</a:t>
            </a:r>
            <a:r>
              <a:rPr lang="en" sz="3000">
                <a:latin typeface="Shadows Into Light"/>
                <a:ea typeface="Shadows Into Light"/>
                <a:cs typeface="Shadows Into Light"/>
                <a:sym typeface="Shadows Into Light"/>
              </a:rPr>
              <a:t> they asked?</a:t>
            </a:r>
          </a:p>
          <a:p>
            <a:pPr indent="-419100" lvl="0" marL="457200">
              <a:spcBef>
                <a:spcPts val="0"/>
              </a:spcBef>
              <a:buSzPct val="100000"/>
              <a:buFont typeface="Shadows Into Light"/>
              <a:buAutoNum type="arabicPeriod"/>
            </a:pPr>
            <a:r>
              <a:rPr lang="en" sz="3000">
                <a:latin typeface="Shadows Into Light"/>
                <a:ea typeface="Shadows Into Light"/>
                <a:cs typeface="Shadows Into Light"/>
                <a:sym typeface="Shadows Into Light"/>
              </a:rPr>
              <a:t>Why do you think the EPA and NUS covered up the superfund site?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We expose how the EPA knew a toxic Superfund site was contaminating residents' drinking water for 23 years but never told anyone about it. Since our reports, a criminal investigation has been launched, a civil case has gone before the US Supreme Court and new regulations have been enacted. Unfortunately, residents say the site is making them terminally ill and they're still waiting for a cleanup. Investigative Reporter Mike Mason explains." id="73" name="Shape 73" title="&quot;Buried Secrets&quot; investigation RE: EPA corruption &amp; toxic drinking water">
            <a:hlinkClick r:id="rId3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r Pictur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