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Wendy One"/>
      <p:regular r:id="rId11"/>
    </p:embeddedFont>
    <p:embeddedFont>
      <p:font typeface="Just Another Hand"/>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WendyOne-regular.fntdata"/><Relationship Id="rId10" Type="http://schemas.openxmlformats.org/officeDocument/2006/relationships/slide" Target="slides/slide6.xml"/><Relationship Id="rId12" Type="http://schemas.openxmlformats.org/officeDocument/2006/relationships/font" Target="fonts/JustAnotherHan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2" name="Shape 12"/>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7" name="Shape 47"/>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4" name="Shape 14"/>
        <p:cNvGrpSpPr/>
        <p:nvPr/>
      </p:nvGrpSpPr>
      <p:grpSpPr>
        <a:xfrm>
          <a:off x="0" y="0"/>
          <a:ext cx="0" cy="0"/>
          <a:chOff x="0" y="0"/>
          <a:chExt cx="0" cy="0"/>
        </a:xfrm>
      </p:grpSpPr>
      <p:sp>
        <p:nvSpPr>
          <p:cNvPr id="15" name="Shape 15"/>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144000"/>
            <a:ext cx="8520600" cy="6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792000"/>
            <a:ext cx="8520600" cy="4116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144000"/>
            <a:ext cx="8520600" cy="6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144000"/>
            <a:ext cx="8520600" cy="6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3" name="Shape 33"/>
        <p:cNvGrpSpPr/>
        <p:nvPr/>
      </p:nvGrpSpPr>
      <p:grpSpPr>
        <a:xfrm>
          <a:off x="0" y="0"/>
          <a:ext cx="0" cy="0"/>
          <a:chOff x="0" y="0"/>
          <a:chExt cx="0" cy="0"/>
        </a:xfrm>
      </p:grpSpPr>
      <p:sp>
        <p:nvSpPr>
          <p:cNvPr id="34" name="Shape 34"/>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9" name="Shape 39"/>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0" name="Shape 40"/>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690" l="6154" r="6180" t="680"/>
          <a:stretch/>
        </p:blipFill>
        <p:spPr>
          <a:xfrm>
            <a:off x="0" y="0"/>
            <a:ext cx="9144000" cy="5143500"/>
          </a:xfrm>
          <a:prstGeom prst="rect">
            <a:avLst/>
          </a:prstGeom>
          <a:noFill/>
          <a:ln>
            <a:noFill/>
          </a:ln>
        </p:spPr>
      </p:pic>
      <p:sp>
        <p:nvSpPr>
          <p:cNvPr id="7" name="Shape 7"/>
          <p:cNvSpPr txBox="1"/>
          <p:nvPr>
            <p:ph type="title"/>
          </p:nvPr>
        </p:nvSpPr>
        <p:spPr>
          <a:xfrm>
            <a:off x="311700" y="144000"/>
            <a:ext cx="8520600" cy="648000"/>
          </a:xfrm>
          <a:prstGeom prst="rect">
            <a:avLst/>
          </a:prstGeom>
          <a:noFill/>
          <a:ln>
            <a:noFill/>
          </a:ln>
        </p:spPr>
        <p:txBody>
          <a:bodyPr anchorCtr="0" anchor="t" bIns="91425" lIns="91425" rIns="91425" wrap="square" tIns="91425"/>
          <a:lstStyle>
            <a:lvl1pPr lvl="0" algn="ctr">
              <a:spcBef>
                <a:spcPts val="0"/>
              </a:spcBef>
              <a:buClr>
                <a:srgbClr val="FFFFFF"/>
              </a:buClr>
              <a:buSzPct val="100000"/>
              <a:buFont typeface="Wendy One"/>
              <a:buNone/>
              <a:defRPr sz="4800">
                <a:solidFill>
                  <a:srgbClr val="FFFFFF"/>
                </a:solidFill>
                <a:latin typeface="Wendy One"/>
                <a:ea typeface="Wendy One"/>
                <a:cs typeface="Wendy One"/>
                <a:sym typeface="Wendy One"/>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8" name="Shape 8"/>
          <p:cNvSpPr txBox="1"/>
          <p:nvPr>
            <p:ph idx="1" type="body"/>
          </p:nvPr>
        </p:nvSpPr>
        <p:spPr>
          <a:xfrm>
            <a:off x="311700" y="792000"/>
            <a:ext cx="8520600" cy="4116000"/>
          </a:xfrm>
          <a:prstGeom prst="rect">
            <a:avLst/>
          </a:prstGeom>
          <a:noFill/>
          <a:ln>
            <a:noFill/>
          </a:ln>
        </p:spPr>
        <p:txBody>
          <a:bodyPr anchorCtr="0" anchor="t" bIns="91425" lIns="91425" rIns="91425" wrap="square" tIns="91425"/>
          <a:lstStyle>
            <a:lvl1pPr lvl="0">
              <a:lnSpc>
                <a:spcPct val="100000"/>
              </a:lnSpc>
              <a:spcBef>
                <a:spcPts val="0"/>
              </a:spcBef>
              <a:spcAft>
                <a:spcPts val="0"/>
              </a:spcAft>
              <a:buClr>
                <a:srgbClr val="FFFFFF"/>
              </a:buClr>
              <a:buSzPct val="100000"/>
              <a:buFont typeface="Just Another Hand"/>
              <a:buChar char="●"/>
              <a:defRPr sz="4800">
                <a:solidFill>
                  <a:srgbClr val="FFFFFF"/>
                </a:solidFill>
                <a:latin typeface="Just Another Hand"/>
                <a:ea typeface="Just Another Hand"/>
                <a:cs typeface="Just Another Hand"/>
                <a:sym typeface="Just Another Hand"/>
              </a:defRPr>
            </a:lvl1pPr>
            <a:lvl2pPr lvl="1">
              <a:lnSpc>
                <a:spcPct val="100000"/>
              </a:lnSpc>
              <a:spcBef>
                <a:spcPts val="0"/>
              </a:spcBef>
              <a:spcAft>
                <a:spcPts val="0"/>
              </a:spcAft>
              <a:buClr>
                <a:srgbClr val="FFFFFF"/>
              </a:buClr>
              <a:buSzPct val="100000"/>
              <a:buFont typeface="Just Another Hand"/>
              <a:buChar char="○"/>
              <a:defRPr sz="4800">
                <a:solidFill>
                  <a:srgbClr val="FFFFFF"/>
                </a:solidFill>
                <a:latin typeface="Just Another Hand"/>
                <a:ea typeface="Just Another Hand"/>
                <a:cs typeface="Just Another Hand"/>
                <a:sym typeface="Just Another Hand"/>
              </a:defRPr>
            </a:lvl2pPr>
            <a:lvl3pPr lvl="2">
              <a:lnSpc>
                <a:spcPct val="100000"/>
              </a:lnSpc>
              <a:spcBef>
                <a:spcPts val="0"/>
              </a:spcBef>
              <a:spcAft>
                <a:spcPts val="0"/>
              </a:spcAft>
              <a:buClr>
                <a:srgbClr val="FFFFFF"/>
              </a:buClr>
              <a:buSzPct val="100000"/>
              <a:buFont typeface="Just Another Hand"/>
              <a:buChar char="■"/>
              <a:defRPr sz="4800">
                <a:solidFill>
                  <a:srgbClr val="FFFFFF"/>
                </a:solidFill>
                <a:latin typeface="Just Another Hand"/>
                <a:ea typeface="Just Another Hand"/>
                <a:cs typeface="Just Another Hand"/>
                <a:sym typeface="Just Another Hand"/>
              </a:defRPr>
            </a:lvl3pPr>
            <a:lvl4pPr lvl="3">
              <a:lnSpc>
                <a:spcPct val="100000"/>
              </a:lnSpc>
              <a:spcBef>
                <a:spcPts val="0"/>
              </a:spcBef>
              <a:spcAft>
                <a:spcPts val="0"/>
              </a:spcAft>
              <a:buClr>
                <a:srgbClr val="FFFFFF"/>
              </a:buClr>
              <a:buSzPct val="100000"/>
              <a:buFont typeface="Just Another Hand"/>
              <a:buChar char="●"/>
              <a:defRPr sz="4800">
                <a:solidFill>
                  <a:srgbClr val="FFFFFF"/>
                </a:solidFill>
                <a:latin typeface="Just Another Hand"/>
                <a:ea typeface="Just Another Hand"/>
                <a:cs typeface="Just Another Hand"/>
                <a:sym typeface="Just Another Hand"/>
              </a:defRPr>
            </a:lvl4pPr>
            <a:lvl5pPr lvl="4">
              <a:lnSpc>
                <a:spcPct val="100000"/>
              </a:lnSpc>
              <a:spcBef>
                <a:spcPts val="0"/>
              </a:spcBef>
              <a:spcAft>
                <a:spcPts val="0"/>
              </a:spcAft>
              <a:buClr>
                <a:srgbClr val="FFFFFF"/>
              </a:buClr>
              <a:buSzPct val="100000"/>
              <a:buFont typeface="Just Another Hand"/>
              <a:buChar char="○"/>
              <a:defRPr sz="4800">
                <a:solidFill>
                  <a:srgbClr val="FFFFFF"/>
                </a:solidFill>
                <a:latin typeface="Just Another Hand"/>
                <a:ea typeface="Just Another Hand"/>
                <a:cs typeface="Just Another Hand"/>
                <a:sym typeface="Just Another Hand"/>
              </a:defRPr>
            </a:lvl5pPr>
            <a:lvl6pPr lvl="5">
              <a:lnSpc>
                <a:spcPct val="100000"/>
              </a:lnSpc>
              <a:spcBef>
                <a:spcPts val="0"/>
              </a:spcBef>
              <a:spcAft>
                <a:spcPts val="0"/>
              </a:spcAft>
              <a:buClr>
                <a:srgbClr val="FFFFFF"/>
              </a:buClr>
              <a:buSzPct val="100000"/>
              <a:buFont typeface="Just Another Hand"/>
              <a:buChar char="■"/>
              <a:defRPr sz="4800">
                <a:solidFill>
                  <a:srgbClr val="FFFFFF"/>
                </a:solidFill>
                <a:latin typeface="Just Another Hand"/>
                <a:ea typeface="Just Another Hand"/>
                <a:cs typeface="Just Another Hand"/>
                <a:sym typeface="Just Another Hand"/>
              </a:defRPr>
            </a:lvl6pPr>
            <a:lvl7pPr lvl="6">
              <a:lnSpc>
                <a:spcPct val="100000"/>
              </a:lnSpc>
              <a:spcBef>
                <a:spcPts val="0"/>
              </a:spcBef>
              <a:spcAft>
                <a:spcPts val="0"/>
              </a:spcAft>
              <a:buClr>
                <a:srgbClr val="FFFFFF"/>
              </a:buClr>
              <a:buSzPct val="100000"/>
              <a:buFont typeface="Just Another Hand"/>
              <a:buChar char="●"/>
              <a:defRPr sz="4800">
                <a:solidFill>
                  <a:srgbClr val="FFFFFF"/>
                </a:solidFill>
                <a:latin typeface="Just Another Hand"/>
                <a:ea typeface="Just Another Hand"/>
                <a:cs typeface="Just Another Hand"/>
                <a:sym typeface="Just Another Hand"/>
              </a:defRPr>
            </a:lvl7pPr>
            <a:lvl8pPr lvl="7">
              <a:lnSpc>
                <a:spcPct val="100000"/>
              </a:lnSpc>
              <a:spcBef>
                <a:spcPts val="0"/>
              </a:spcBef>
              <a:spcAft>
                <a:spcPts val="0"/>
              </a:spcAft>
              <a:buClr>
                <a:srgbClr val="FFFFFF"/>
              </a:buClr>
              <a:buSzPct val="100000"/>
              <a:buFont typeface="Just Another Hand"/>
              <a:buChar char="○"/>
              <a:defRPr sz="4800">
                <a:solidFill>
                  <a:srgbClr val="FFFFFF"/>
                </a:solidFill>
                <a:latin typeface="Just Another Hand"/>
                <a:ea typeface="Just Another Hand"/>
                <a:cs typeface="Just Another Hand"/>
                <a:sym typeface="Just Another Hand"/>
              </a:defRPr>
            </a:lvl8pPr>
            <a:lvl9pPr lvl="8">
              <a:lnSpc>
                <a:spcPct val="100000"/>
              </a:lnSpc>
              <a:spcBef>
                <a:spcPts val="0"/>
              </a:spcBef>
              <a:spcAft>
                <a:spcPts val="0"/>
              </a:spcAft>
              <a:buClr>
                <a:srgbClr val="FFFFFF"/>
              </a:buClr>
              <a:buSzPct val="100000"/>
              <a:buFont typeface="Just Another Hand"/>
              <a:buChar char="■"/>
              <a:defRPr sz="4800">
                <a:solidFill>
                  <a:srgbClr val="FFFFFF"/>
                </a:solidFill>
                <a:latin typeface="Just Another Hand"/>
                <a:ea typeface="Just Another Hand"/>
                <a:cs typeface="Just Another Hand"/>
                <a:sym typeface="Just Another Hand"/>
              </a:defRPr>
            </a:lvl9pPr>
          </a:lstStyle>
          <a:p/>
        </p:txBody>
      </p:sp>
      <p:sp>
        <p:nvSpPr>
          <p:cNvPr id="9" name="Shape 9"/>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Shape 55"/>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rPr lang="en"/>
              <a:t>A </a:t>
            </a:r>
            <a:r>
              <a:rPr lang="en"/>
              <a:t>Report Card</a:t>
            </a:r>
            <a:r>
              <a:rPr lang="en"/>
              <a:t> For </a:t>
            </a:r>
          </a:p>
          <a:p>
            <a:pPr lvl="0">
              <a:spcBef>
                <a:spcPts val="0"/>
              </a:spcBef>
              <a:buNone/>
            </a:pPr>
            <a:r>
              <a:rPr lang="en"/>
              <a:t>the Planet</a:t>
            </a:r>
          </a:p>
        </p:txBody>
      </p:sp>
      <p:sp>
        <p:nvSpPr>
          <p:cNvPr id="56" name="Shape 56"/>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rPr lang="en"/>
              <a:t>{Human </a:t>
            </a:r>
            <a:r>
              <a:rPr lang="en"/>
              <a:t>Population</a:t>
            </a:r>
            <a:r>
              <a:rPr lang="en"/>
              <a:t> Growth</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title"/>
          </p:nvPr>
        </p:nvSpPr>
        <p:spPr>
          <a:xfrm>
            <a:off x="311700" y="144000"/>
            <a:ext cx="8520600" cy="648000"/>
          </a:xfrm>
          <a:prstGeom prst="rect">
            <a:avLst/>
          </a:prstGeom>
        </p:spPr>
        <p:txBody>
          <a:bodyPr anchorCtr="0" anchor="t" bIns="91425" lIns="91425" rIns="91425" wrap="square" tIns="91425">
            <a:noAutofit/>
          </a:bodyPr>
          <a:lstStyle/>
          <a:p>
            <a:pPr lvl="0">
              <a:spcBef>
                <a:spcPts val="0"/>
              </a:spcBef>
              <a:buNone/>
            </a:pPr>
            <a:r>
              <a:rPr lang="en"/>
              <a:t>Introduction</a:t>
            </a:r>
          </a:p>
        </p:txBody>
      </p:sp>
      <p:sp>
        <p:nvSpPr>
          <p:cNvPr id="62" name="Shape 62"/>
          <p:cNvSpPr txBox="1"/>
          <p:nvPr>
            <p:ph idx="1" type="body"/>
          </p:nvPr>
        </p:nvSpPr>
        <p:spPr>
          <a:xfrm>
            <a:off x="311700" y="792000"/>
            <a:ext cx="8520600" cy="4116000"/>
          </a:xfrm>
          <a:prstGeom prst="rect">
            <a:avLst/>
          </a:prstGeom>
        </p:spPr>
        <p:txBody>
          <a:bodyPr anchorCtr="0" anchor="t" bIns="91425" lIns="91425" rIns="91425" wrap="square" tIns="91425">
            <a:noAutofit/>
          </a:bodyPr>
          <a:lstStyle/>
          <a:p>
            <a:pPr lvl="0">
              <a:spcBef>
                <a:spcPts val="0"/>
              </a:spcBef>
              <a:buNone/>
            </a:pPr>
            <a:r>
              <a:rPr lang="en" sz="4500"/>
              <a:t>Since people have inhabited the planet, we’ve been altering the world around us in order to make communication and transport easier, food and water more plentiful, and lives healthier and happier. Due to advances in all of these areas, we’ve been able to grow to a family of over 7 billion members.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311700" y="144000"/>
            <a:ext cx="8520600" cy="648000"/>
          </a:xfrm>
          <a:prstGeom prst="rect">
            <a:avLst/>
          </a:prstGeom>
        </p:spPr>
        <p:txBody>
          <a:bodyPr anchorCtr="0" anchor="t" bIns="91425" lIns="91425" rIns="91425" wrap="square" tIns="91425">
            <a:noAutofit/>
          </a:bodyPr>
          <a:lstStyle/>
          <a:p>
            <a:pPr lvl="0" rtl="0">
              <a:spcBef>
                <a:spcPts val="0"/>
              </a:spcBef>
              <a:buNone/>
            </a:pPr>
            <a:r>
              <a:rPr lang="en"/>
              <a:t>Introduction</a:t>
            </a:r>
          </a:p>
        </p:txBody>
      </p:sp>
      <p:sp>
        <p:nvSpPr>
          <p:cNvPr id="68" name="Shape 68"/>
          <p:cNvSpPr txBox="1"/>
          <p:nvPr>
            <p:ph idx="1" type="body"/>
          </p:nvPr>
        </p:nvSpPr>
        <p:spPr>
          <a:xfrm>
            <a:off x="311700" y="792000"/>
            <a:ext cx="8520600" cy="4116000"/>
          </a:xfrm>
          <a:prstGeom prst="rect">
            <a:avLst/>
          </a:prstGeom>
        </p:spPr>
        <p:txBody>
          <a:bodyPr anchorCtr="0" anchor="t" bIns="91425" lIns="91425" rIns="91425" wrap="square" tIns="91425">
            <a:noAutofit/>
          </a:bodyPr>
          <a:lstStyle/>
          <a:p>
            <a:pPr lvl="0" rtl="0">
              <a:spcBef>
                <a:spcPts val="0"/>
              </a:spcBef>
              <a:buNone/>
            </a:pPr>
            <a:r>
              <a:rPr lang="en" sz="4500"/>
              <a:t>We’ve come a long way in our ability to live longer, produce more and travel the globe, but with the world getting ever more crowded, it’s important to think critically about the progress we’ve made. How are we really doing? Are we all equally benefitting? Do our successes have any drawbacks? How can we continue to make changes to our world in a sustainable way?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00" y="144000"/>
            <a:ext cx="8520600" cy="648000"/>
          </a:xfrm>
          <a:prstGeom prst="rect">
            <a:avLst/>
          </a:prstGeom>
        </p:spPr>
        <p:txBody>
          <a:bodyPr anchorCtr="0" anchor="t" bIns="91425" lIns="91425" rIns="91425" wrap="square" tIns="91425">
            <a:noAutofit/>
          </a:bodyPr>
          <a:lstStyle/>
          <a:p>
            <a:pPr lvl="0" rtl="0">
              <a:spcBef>
                <a:spcPts val="0"/>
              </a:spcBef>
              <a:buNone/>
            </a:pPr>
            <a:r>
              <a:rPr lang="en"/>
              <a:t>Introduction</a:t>
            </a:r>
          </a:p>
        </p:txBody>
      </p:sp>
      <p:sp>
        <p:nvSpPr>
          <p:cNvPr id="74" name="Shape 74"/>
          <p:cNvSpPr txBox="1"/>
          <p:nvPr>
            <p:ph idx="1" type="body"/>
          </p:nvPr>
        </p:nvSpPr>
        <p:spPr>
          <a:xfrm>
            <a:off x="311700" y="792000"/>
            <a:ext cx="8520600" cy="4116000"/>
          </a:xfrm>
          <a:prstGeom prst="rect">
            <a:avLst/>
          </a:prstGeom>
        </p:spPr>
        <p:txBody>
          <a:bodyPr anchorCtr="0" anchor="t" bIns="91425" lIns="91425" rIns="91425" wrap="square" tIns="91425">
            <a:noAutofit/>
          </a:bodyPr>
          <a:lstStyle/>
          <a:p>
            <a:pPr lvl="0" rtl="0">
              <a:spcBef>
                <a:spcPts val="0"/>
              </a:spcBef>
              <a:buNone/>
            </a:pPr>
            <a:r>
              <a:rPr lang="en" sz="4500"/>
              <a:t>In this activity, you will write and discuss a “report card” for the planet to explore the progress that we’ve made, the challenges we still face and the steps we can take to improve our “grades” to better our future. </a:t>
            </a:r>
          </a:p>
          <a:p>
            <a:pPr lvl="0" rtl="0">
              <a:spcBef>
                <a:spcPts val="0"/>
              </a:spcBef>
              <a:buNone/>
            </a:pPr>
            <a:r>
              <a:rPr lang="en" sz="4500"/>
              <a:t>					</a:t>
            </a:r>
          </a:p>
          <a:p>
            <a:pPr lvl="0" rtl="0">
              <a:spcBef>
                <a:spcPts val="0"/>
              </a:spcBef>
              <a:buNone/>
            </a:pPr>
            <a:r>
              <a:rPr lang="en" sz="4500"/>
              <a:t>				</a:t>
            </a:r>
          </a:p>
          <a:p>
            <a:pPr lvl="0" rtl="0">
              <a:spcBef>
                <a:spcPts val="0"/>
              </a:spcBef>
              <a:buNone/>
            </a:pPr>
            <a:r>
              <a:rPr lang="en" sz="4500"/>
              <a:t>			</a:t>
            </a:r>
          </a:p>
          <a:p>
            <a:pPr lvl="0" rtl="0">
              <a:spcBef>
                <a:spcPts val="0"/>
              </a:spcBef>
              <a:buNone/>
            </a:pPr>
            <a:r>
              <a:rPr lang="en" sz="4500"/>
              <a:t>		</a:t>
            </a:r>
          </a:p>
          <a:p>
            <a:pPr lvl="0" rtl="0">
              <a:spcBef>
                <a:spcPts val="0"/>
              </a:spcBef>
              <a:buNone/>
            </a:pPr>
            <a:r>
              <a:t/>
            </a:r>
            <a:endParaRPr sz="4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144000"/>
            <a:ext cx="8520600" cy="648000"/>
          </a:xfrm>
          <a:prstGeom prst="rect">
            <a:avLst/>
          </a:prstGeom>
        </p:spPr>
        <p:txBody>
          <a:bodyPr anchorCtr="0" anchor="t" bIns="91425" lIns="91425" rIns="91425" wrap="square" tIns="91425">
            <a:noAutofit/>
          </a:bodyPr>
          <a:lstStyle/>
          <a:p>
            <a:pPr lvl="0">
              <a:spcBef>
                <a:spcPts val="0"/>
              </a:spcBef>
              <a:buNone/>
            </a:pPr>
            <a:r>
              <a:rPr lang="en"/>
              <a:t>Directions</a:t>
            </a:r>
          </a:p>
        </p:txBody>
      </p:sp>
      <p:sp>
        <p:nvSpPr>
          <p:cNvPr id="80" name="Shape 80"/>
          <p:cNvSpPr txBox="1"/>
          <p:nvPr>
            <p:ph idx="1" type="body"/>
          </p:nvPr>
        </p:nvSpPr>
        <p:spPr>
          <a:xfrm>
            <a:off x="311700" y="792000"/>
            <a:ext cx="8520600" cy="4116000"/>
          </a:xfrm>
          <a:prstGeom prst="rect">
            <a:avLst/>
          </a:prstGeom>
        </p:spPr>
        <p:txBody>
          <a:bodyPr anchorCtr="0" anchor="t" bIns="91425" lIns="91425" rIns="91425" wrap="square" tIns="91425">
            <a:noAutofit/>
          </a:bodyPr>
          <a:lstStyle/>
          <a:p>
            <a:pPr indent="-514350" lvl="0" marL="457200">
              <a:spcBef>
                <a:spcPts val="0"/>
              </a:spcBef>
              <a:buSzPct val="100000"/>
              <a:buAutoNum type="arabicPeriod"/>
            </a:pPr>
            <a:r>
              <a:rPr lang="en" sz="4500"/>
              <a:t>Look at the poster, look at the </a:t>
            </a:r>
            <a:r>
              <a:rPr lang="en" sz="4500"/>
              <a:t>information on the poster (both sides) to decide whether the environmental and quality of life indicators listed on the worksheet show increase or decline since 1800.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144000"/>
            <a:ext cx="8520600" cy="648000"/>
          </a:xfrm>
          <a:prstGeom prst="rect">
            <a:avLst/>
          </a:prstGeom>
        </p:spPr>
        <p:txBody>
          <a:bodyPr anchorCtr="0" anchor="t" bIns="91425" lIns="91425" rIns="91425" wrap="square" tIns="91425">
            <a:noAutofit/>
          </a:bodyPr>
          <a:lstStyle/>
          <a:p>
            <a:pPr lvl="0" rtl="0">
              <a:spcBef>
                <a:spcPts val="0"/>
              </a:spcBef>
              <a:buNone/>
            </a:pPr>
            <a:r>
              <a:rPr lang="en"/>
              <a:t>Directions</a:t>
            </a:r>
          </a:p>
        </p:txBody>
      </p:sp>
      <p:sp>
        <p:nvSpPr>
          <p:cNvPr id="86" name="Shape 86"/>
          <p:cNvSpPr txBox="1"/>
          <p:nvPr>
            <p:ph idx="1" type="body"/>
          </p:nvPr>
        </p:nvSpPr>
        <p:spPr>
          <a:xfrm>
            <a:off x="311700" y="792000"/>
            <a:ext cx="8520600" cy="4116000"/>
          </a:xfrm>
          <a:prstGeom prst="rect">
            <a:avLst/>
          </a:prstGeom>
        </p:spPr>
        <p:txBody>
          <a:bodyPr anchorCtr="0" anchor="t" bIns="91425" lIns="91425" rIns="91425" wrap="square" tIns="91425">
            <a:noAutofit/>
          </a:bodyPr>
          <a:lstStyle/>
          <a:p>
            <a:pPr indent="-514350" lvl="0" marL="457200" rtl="0">
              <a:spcBef>
                <a:spcPts val="0"/>
              </a:spcBef>
              <a:buSzPct val="100000"/>
              <a:buAutoNum type="arabicPeriod" startAt="2"/>
            </a:pPr>
            <a:r>
              <a:rPr lang="en" sz="4500"/>
              <a:t>Looking at the worksheet, i</a:t>
            </a:r>
            <a:r>
              <a:rPr lang="en" sz="4500"/>
              <a:t>n the “Status” column, students should write an↑ for indicators that show an increase and a ↓ for indicators that show a decrease. *</a:t>
            </a:r>
            <a:r>
              <a:rPr lang="en" sz="4500"/>
              <a:t>Remember</a:t>
            </a:r>
            <a:r>
              <a:rPr lang="en" sz="4500"/>
              <a:t> you should be thinking about each indicator on a global scale.</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